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3" r:id="rId3"/>
    <p:sldId id="279" r:id="rId4"/>
    <p:sldId id="275" r:id="rId5"/>
    <p:sldId id="282" r:id="rId6"/>
    <p:sldId id="281" r:id="rId7"/>
    <p:sldId id="278" r:id="rId8"/>
    <p:sldId id="291" r:id="rId9"/>
    <p:sldId id="295" r:id="rId10"/>
    <p:sldId id="303" r:id="rId11"/>
    <p:sldId id="297" r:id="rId12"/>
    <p:sldId id="294" r:id="rId13"/>
    <p:sldId id="300" r:id="rId14"/>
    <p:sldId id="298" r:id="rId15"/>
    <p:sldId id="299" r:id="rId16"/>
    <p:sldId id="293" r:id="rId17"/>
    <p:sldId id="301" r:id="rId18"/>
    <p:sldId id="292" r:id="rId19"/>
    <p:sldId id="302" r:id="rId20"/>
    <p:sldId id="290" r:id="rId21"/>
    <p:sldId id="283" r:id="rId22"/>
    <p:sldId id="284" r:id="rId23"/>
    <p:sldId id="285" r:id="rId24"/>
    <p:sldId id="286" r:id="rId25"/>
    <p:sldId id="287" r:id="rId26"/>
    <p:sldId id="288" r:id="rId27"/>
    <p:sldId id="289" r:id="rId2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4246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3871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993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465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601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34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453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126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509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216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0786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CA87F-1057-4D4E-A23B-65E254F6CCDC}" type="datetimeFigureOut">
              <a:rPr lang="hu-HU" smtClean="0"/>
              <a:t>2022. 04. 29.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31AAF-41BF-4EDF-93EC-7330E83D0A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297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églalap 3"/>
              <p:cNvSpPr/>
              <p:nvPr/>
            </p:nvSpPr>
            <p:spPr>
              <a:xfrm>
                <a:off x="683568" y="548680"/>
                <a:ext cx="7704856" cy="36933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Simplify if possible</a:t>
                </a:r>
                <a:r>
                  <a:rPr lang="hu-HU" dirty="0" smtClean="0"/>
                  <a:t>:</a:t>
                </a:r>
              </a:p>
              <a:p>
                <a:r>
                  <a:rPr lang="hu-HU" dirty="0"/>
                  <a:t> 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C +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</a:p>
              <a:p>
                <a:endParaRPr lang="hu-HU" dirty="0" smtClean="0"/>
              </a:p>
              <a:p>
                <a:endParaRPr lang="hu-HU" dirty="0"/>
              </a:p>
              <a:p>
                <a:endParaRPr lang="hu-HU" dirty="0" smtClean="0"/>
              </a:p>
              <a:p>
                <a:endParaRPr lang="hu-HU" dirty="0"/>
              </a:p>
              <a:p>
                <a:endParaRPr lang="hu-HU" dirty="0" smtClean="0"/>
              </a:p>
              <a:p>
                <a:endParaRPr lang="hu-HU" dirty="0"/>
              </a:p>
              <a:p>
                <a:endParaRPr lang="hu-HU" dirty="0" smtClean="0"/>
              </a:p>
              <a:p>
                <a:endParaRPr lang="hu-HU" dirty="0"/>
              </a:p>
              <a:p>
                <a:endParaRPr lang="hu-HU" dirty="0" smtClean="0"/>
              </a:p>
              <a:p>
                <a:r>
                  <a:rPr lang="hu-HU" dirty="0" smtClean="0"/>
                  <a:t>( </a:t>
                </a:r>
                <a:r>
                  <a:rPr lang="hu-HU" dirty="0"/>
                  <a:t>B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) ∙ (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) = B ∙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∙ C + B ∙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∙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endParaRPr lang="hu-HU" dirty="0"/>
              </a:p>
            </p:txBody>
          </p:sp>
        </mc:Choice>
        <mc:Fallback xmlns="">
          <p:sp>
            <p:nvSpPr>
              <p:cNvPr id="4" name="Téglalap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8680"/>
                <a:ext cx="7704856" cy="3693319"/>
              </a:xfrm>
              <a:prstGeom prst="rect">
                <a:avLst/>
              </a:prstGeom>
              <a:blipFill>
                <a:blip r:embed="rId2"/>
                <a:stretch>
                  <a:fillRect l="-633" t="-825" b="-165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303974"/>
            <a:ext cx="2929071" cy="2276872"/>
          </a:xfrm>
          <a:prstGeom prst="rect">
            <a:avLst/>
          </a:prstGeom>
        </p:spPr>
      </p:pic>
      <p:sp>
        <p:nvSpPr>
          <p:cNvPr id="2" name="Téglalap 1"/>
          <p:cNvSpPr/>
          <p:nvPr/>
        </p:nvSpPr>
        <p:spPr>
          <a:xfrm>
            <a:off x="5713841" y="2303006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B </a:t>
            </a:r>
            <a:r>
              <a:rPr lang="hu-HU" dirty="0"/>
              <a:t>∙ </a:t>
            </a:r>
            <a:r>
              <a:rPr lang="hu-HU" dirty="0" smtClean="0"/>
              <a:t>C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églalap 6"/>
              <p:cNvSpPr/>
              <p:nvPr/>
            </p:nvSpPr>
            <p:spPr>
              <a:xfrm>
                <a:off x="6135602" y="2627620"/>
                <a:ext cx="5966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∙ </a:t>
                </a:r>
                <a:r>
                  <a:rPr lang="hu-HU" dirty="0" smtClean="0"/>
                  <a:t>C</a:t>
                </a:r>
                <a:endParaRPr lang="hu-HU" dirty="0"/>
              </a:p>
            </p:txBody>
          </p:sp>
        </mc:Choice>
        <mc:Fallback xmlns="">
          <p:sp>
            <p:nvSpPr>
              <p:cNvPr id="7" name="Téglalap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5602" y="2627620"/>
                <a:ext cx="596638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r="-8163" b="-245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églalap 7"/>
              <p:cNvSpPr/>
              <p:nvPr/>
            </p:nvSpPr>
            <p:spPr>
              <a:xfrm>
                <a:off x="5077355" y="2924944"/>
                <a:ext cx="5966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∙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endParaRPr lang="hu-HU" dirty="0"/>
              </a:p>
            </p:txBody>
          </p:sp>
        </mc:Choice>
        <mc:Fallback xmlns="">
          <p:sp>
            <p:nvSpPr>
              <p:cNvPr id="8" name="Téglalap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355" y="2924944"/>
                <a:ext cx="596638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333" r="-38776" b="-2666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églalap 8"/>
              <p:cNvSpPr/>
              <p:nvPr/>
            </p:nvSpPr>
            <p:spPr>
              <a:xfrm>
                <a:off x="5170898" y="2258288"/>
                <a:ext cx="5966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dirty="0" smtClean="0"/>
                  <a:t>B </a:t>
                </a:r>
                <a:r>
                  <a:rPr lang="hu-HU" dirty="0"/>
                  <a:t>∙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endParaRPr lang="hu-HU" dirty="0"/>
              </a:p>
            </p:txBody>
          </p:sp>
        </mc:Choice>
        <mc:Fallback xmlns="">
          <p:sp>
            <p:nvSpPr>
              <p:cNvPr id="9" name="Téglalap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898" y="2258288"/>
                <a:ext cx="596638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8163" t="-8197" r="-39796" b="-245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116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82084978"/>
                  </p:ext>
                </p:extLst>
              </p:nvPr>
            </p:nvGraphicFramePr>
            <p:xfrm>
              <a:off x="802341" y="2348880"/>
              <a:ext cx="5137812" cy="189280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rgbClr val="FF0000"/>
                                      </a:solidFill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B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BC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82084978"/>
                  </p:ext>
                </p:extLst>
              </p:nvPr>
            </p:nvGraphicFramePr>
            <p:xfrm>
              <a:off x="802341" y="2348880"/>
              <a:ext cx="5137812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35338" t="-217308" b="-3403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BC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1835696" y="4653136"/>
                <a:ext cx="1018227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defRPr/>
                </a:pPr>
                <a:r>
                  <a:rPr lang="hu-HU" dirty="0" smtClean="0"/>
                  <a:t>BC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B </a:t>
                </a:r>
                <a:endParaRPr lang="hu-HU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4653136"/>
                <a:ext cx="1018227" cy="410882"/>
              </a:xfrm>
              <a:prstGeom prst="rect">
                <a:avLst/>
              </a:prstGeom>
              <a:blipFill>
                <a:blip r:embed="rId3"/>
                <a:stretch>
                  <a:fillRect l="-4790" t="-1471" r="-10180" b="-1764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55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569529"/>
                  </p:ext>
                </p:extLst>
              </p:nvPr>
            </p:nvGraphicFramePr>
            <p:xfrm>
              <a:off x="802341" y="2348880"/>
              <a:ext cx="5137812" cy="189280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sz="1800" dirty="0" smtClean="0"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800" dirty="0" smtClean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effectLst/>
                            </a:rPr>
                            <a:t> </a:t>
                          </a:r>
                          <a:r>
                            <a:rPr lang="en-US" sz="1800" dirty="0" smtClean="0">
                              <a:effectLst/>
                            </a:rPr>
                            <a:t>C</a:t>
                          </a:r>
                          <a:endParaRPr lang="hu-HU" sz="18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</a:rPr>
                            <a:t>BC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569529"/>
                  </p:ext>
                </p:extLst>
              </p:nvPr>
            </p:nvGraphicFramePr>
            <p:xfrm>
              <a:off x="802341" y="2348880"/>
              <a:ext cx="5137812" cy="189280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35338" t="-217308" b="-3384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30936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</a:rPr>
                            <a:t>BC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1835696" y="4653136"/>
                <a:ext cx="1495922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defRPr/>
                </a:pPr>
                <a:r>
                  <a:rPr lang="hu-HU" dirty="0" smtClean="0"/>
                  <a:t>BC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B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 smtClean="0">
                    <a:solidFill>
                      <a:srgbClr val="FF0000"/>
                    </a:solidFill>
                  </a:rPr>
                  <a:t> C</a:t>
                </a:r>
                <a:endParaRPr lang="hu-HU" dirty="0">
                  <a:solidFill>
                    <a:srgbClr val="FF0000"/>
                  </a:solidFill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4653136"/>
                <a:ext cx="1495922" cy="410882"/>
              </a:xfrm>
              <a:prstGeom prst="rect">
                <a:avLst/>
              </a:prstGeom>
              <a:blipFill>
                <a:blip r:embed="rId3"/>
                <a:stretch>
                  <a:fillRect l="-3252" t="-1471" r="-10163" b="-1764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951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257954"/>
              </p:ext>
            </p:extLst>
          </p:nvPr>
        </p:nvGraphicFramePr>
        <p:xfrm>
          <a:off x="802341" y="2348880"/>
          <a:ext cx="5137812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0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77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1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54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401710"/>
                  </p:ext>
                </p:extLst>
              </p:nvPr>
            </p:nvGraphicFramePr>
            <p:xfrm>
              <a:off x="802341" y="2348880"/>
              <a:ext cx="5137812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rgbClr val="FF0000"/>
                                      </a:solidFill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B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401710"/>
                  </p:ext>
                </p:extLst>
              </p:nvPr>
            </p:nvGraphicFramePr>
            <p:xfrm>
              <a:off x="802341" y="2348880"/>
              <a:ext cx="5137812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/>
                    <a:gridCol w="614173"/>
                    <a:gridCol w="844488"/>
                    <a:gridCol w="844488"/>
                    <a:gridCol w="844488"/>
                    <a:gridCol w="767716"/>
                    <a:gridCol w="811688"/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533835" t="-219608" r="-752" b="-305882"/>
                          </a:stretch>
                        </a:blipFill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3309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48453080"/>
                  </p:ext>
                </p:extLst>
              </p:nvPr>
            </p:nvGraphicFramePr>
            <p:xfrm>
              <a:off x="802341" y="2348880"/>
              <a:ext cx="5137812" cy="189280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B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rgbClr val="FF0000"/>
                                      </a:solidFill>
                                    </a:rPr>
                                    <m:t>B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C</a:t>
                          </a: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48453080"/>
                  </p:ext>
                </p:extLst>
              </p:nvPr>
            </p:nvGraphicFramePr>
            <p:xfrm>
              <a:off x="802341" y="2348880"/>
              <a:ext cx="5137812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/>
                    <a:gridCol w="614173"/>
                    <a:gridCol w="844488"/>
                    <a:gridCol w="844488"/>
                    <a:gridCol w="844488"/>
                    <a:gridCol w="767716"/>
                    <a:gridCol w="811688"/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533835" t="-219608" r="-752" b="-349020"/>
                          </a:stretch>
                        </a:blipFill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220863" t="-208738" r="-286331" b="-223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1567068" y="4797152"/>
                <a:ext cx="1176925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defRPr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B +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C</a:t>
                </a:r>
                <a:r>
                  <a:rPr lang="hu-HU" dirty="0">
                    <a:solidFill>
                      <a:schemeClr val="tx1"/>
                    </a:solidFill>
                  </a:rPr>
                  <a:t> </a:t>
                </a:r>
                <a:r>
                  <a:rPr lang="hu-HU" dirty="0" smtClean="0"/>
                  <a:t>  </a:t>
                </a:r>
                <a:endParaRPr lang="hu-HU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068" y="4797152"/>
                <a:ext cx="1176925" cy="410882"/>
              </a:xfrm>
              <a:prstGeom prst="rect">
                <a:avLst/>
              </a:prstGeom>
              <a:blipFill>
                <a:blip r:embed="rId3"/>
                <a:stretch>
                  <a:fillRect t="-2985" b="-1940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590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45148482"/>
                  </p:ext>
                </p:extLst>
              </p:nvPr>
            </p:nvGraphicFramePr>
            <p:xfrm>
              <a:off x="802341" y="2348880"/>
              <a:ext cx="5137812" cy="189280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1417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444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6771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1168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chemeClr val="tx1"/>
                                      </a:solidFill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B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chemeClr val="tx1"/>
                                      </a:solidFill>
                                    </a:rPr>
                                    <m:t>B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C</a:t>
                          </a:r>
                          <a:r>
                            <a:rPr lang="hu-HU" sz="1800" dirty="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45148482"/>
                  </p:ext>
                </p:extLst>
              </p:nvPr>
            </p:nvGraphicFramePr>
            <p:xfrm>
              <a:off x="802341" y="2348880"/>
              <a:ext cx="5137812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410771"/>
                    <a:gridCol w="614173"/>
                    <a:gridCol w="844488"/>
                    <a:gridCol w="844488"/>
                    <a:gridCol w="844488"/>
                    <a:gridCol w="767716"/>
                    <a:gridCol w="811688"/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533835" t="-219608" r="-752" b="-349020"/>
                          </a:stretch>
                        </a:blipFill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smtClean="0">
                              <a:solidFill>
                                <a:schemeClr val="tx1"/>
                              </a:solidFill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1</a:t>
                          </a:r>
                          <a:endParaRPr lang="hu-HU" sz="1800" dirty="0">
                            <a:solidFill>
                              <a:schemeClr val="tx1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2"/>
                          <a:stretch>
                            <a:fillRect l="-220863" t="-208738" r="-286331" b="-223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1475656" y="4797152"/>
                <a:ext cx="2454518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defRPr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B +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C</a:t>
                </a:r>
                <a:r>
                  <a:rPr lang="hu-HU" dirty="0">
                    <a:solidFill>
                      <a:schemeClr val="tx1"/>
                    </a:solidFill>
                  </a:rPr>
                  <a:t> </a:t>
                </a:r>
                <a:r>
                  <a:rPr lang="hu-HU" dirty="0" smtClean="0"/>
                  <a:t>         </a:t>
                </a:r>
                <a:r>
                  <a:rPr lang="en-US" dirty="0" smtClean="0"/>
                  <a:t>is enough</a:t>
                </a:r>
                <a:endParaRPr lang="hu-HU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797152"/>
                <a:ext cx="2454518" cy="410882"/>
              </a:xfrm>
              <a:prstGeom prst="rect">
                <a:avLst/>
              </a:prstGeom>
              <a:blipFill>
                <a:blip r:embed="rId3"/>
                <a:stretch>
                  <a:fillRect t="-2985" r="-1489" b="-1940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881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790165"/>
              </p:ext>
            </p:extLst>
          </p:nvPr>
        </p:nvGraphicFramePr>
        <p:xfrm>
          <a:off x="802341" y="2348880"/>
          <a:ext cx="5209819" cy="18928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6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6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84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0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sym typeface="Symbol"/>
                        </a:rPr>
                        <a:t></a:t>
                      </a: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</a:rPr>
                        <a:t>BC</a:t>
                      </a:r>
                      <a:endParaRPr lang="hu-HU" sz="18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777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49260"/>
              </p:ext>
            </p:extLst>
          </p:nvPr>
        </p:nvGraphicFramePr>
        <p:xfrm>
          <a:off x="802341" y="2348880"/>
          <a:ext cx="5209819" cy="18928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6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6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84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0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sym typeface="Symbol"/>
                        </a:rPr>
                        <a:t></a:t>
                      </a: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</a:rPr>
                        <a:t>BC</a:t>
                      </a:r>
                      <a:endParaRPr lang="hu-HU" sz="18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1941114" y="4775323"/>
                <a:ext cx="1015021" cy="410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hu-HU" dirty="0" smtClean="0"/>
                  <a:t>BC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b="0" i="0" smtClean="0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  <m:r>
                      <a:rPr lang="hu-HU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 b="0" i="0" smtClean="0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 smtClean="0"/>
                  <a:t> </a:t>
                </a:r>
                <a:endParaRPr lang="hu-HU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1114" y="4775323"/>
                <a:ext cx="1015021" cy="410882"/>
              </a:xfrm>
              <a:prstGeom prst="rect">
                <a:avLst/>
              </a:prstGeom>
              <a:blipFill rotWithShape="1">
                <a:blip r:embed="rId2"/>
                <a:stretch>
                  <a:fillRect l="-4790" t="-1471" r="-17365" b="-1764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709392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21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71587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églalap 2"/>
          <p:cNvSpPr/>
          <p:nvPr/>
        </p:nvSpPr>
        <p:spPr>
          <a:xfrm>
            <a:off x="3851920" y="4533366"/>
            <a:ext cx="309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B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57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83568" y="548680"/>
                <a:ext cx="7416824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Simplify:</a:t>
                </a:r>
                <a:endParaRPr lang="hu-HU" dirty="0" smtClean="0"/>
              </a:p>
              <a:p>
                <a:endParaRPr lang="hu-HU" dirty="0"/>
              </a:p>
              <a:p>
                <a:r>
                  <a:rPr lang="hu-HU" dirty="0"/>
                  <a:t>Y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</a:t>
                </a:r>
                <a:r>
                  <a:rPr lang="hu-HU" dirty="0"/>
                  <a:t>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C </a:t>
                </a:r>
              </a:p>
              <a:p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:r>
                  <a:rPr lang="hu-HU" dirty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C </a:t>
                </a:r>
                <a:endParaRPr lang="hu-HU" dirty="0" smtClean="0"/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r>
                      <a:rPr lang="hu-HU" b="0" i="1" smtClean="0">
                        <a:latin typeface="Cambria Math"/>
                      </a:rPr>
                      <m:t>      </m:t>
                    </m:r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=  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B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?</a:t>
                </a:r>
                <a:endParaRPr lang="hu-H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8680"/>
                <a:ext cx="7416824" cy="2585323"/>
              </a:xfrm>
              <a:prstGeom prst="rect">
                <a:avLst/>
              </a:prstGeom>
              <a:blipFill>
                <a:blip r:embed="rId2"/>
                <a:stretch>
                  <a:fillRect l="-657" t="-1179" b="-283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872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803834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98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006416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70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758734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64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:r>
                  <a:rPr lang="hu-HU" dirty="0">
                    <a:solidFill>
                      <a:srgbClr val="FF0000"/>
                    </a:solidFill>
                  </a:rPr>
                  <a:t>A B C </a:t>
                </a:r>
                <a:r>
                  <a:rPr lang="hu-HU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819056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hu-HU" sz="180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5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B </a:t>
                </a:r>
                <a:r>
                  <a:rPr lang="hu-HU" dirty="0" smtClean="0">
                    <a:solidFill>
                      <a:srgbClr val="FF0000"/>
                    </a:solidFill>
                  </a:rPr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764693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u-HU" sz="18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64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8932467"/>
                  </p:ext>
                </p:extLst>
              </p:nvPr>
            </p:nvGraphicFramePr>
            <p:xfrm>
              <a:off x="802341" y="2348880"/>
              <a:ext cx="4819015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8528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760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8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613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 smtClean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4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solidFill>
                                        <a:srgbClr val="FF0000"/>
                                      </a:solidFill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 B</a:t>
                          </a:r>
                          <a:endParaRPr lang="hu-HU" sz="105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8932467"/>
                  </p:ext>
                </p:extLst>
              </p:nvPr>
            </p:nvGraphicFramePr>
            <p:xfrm>
              <a:off x="802341" y="2348880"/>
              <a:ext cx="4819015" cy="188925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85283"/>
                    <a:gridCol w="576064"/>
                    <a:gridCol w="792088"/>
                    <a:gridCol w="792088"/>
                    <a:gridCol w="792088"/>
                    <a:gridCol w="720080"/>
                    <a:gridCol w="761324"/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532800" t="-219608" r="-800" b="-305882"/>
                          </a:stretch>
                        </a:blipFill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5992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8323863"/>
                  </p:ext>
                </p:extLst>
              </p:nvPr>
            </p:nvGraphicFramePr>
            <p:xfrm>
              <a:off x="802341" y="2348880"/>
              <a:ext cx="4819015" cy="192786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8528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760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8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613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 smtClean="0"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400" dirty="0" smtClean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effectLst/>
                            </a:rPr>
                            <a:t> B</a:t>
                          </a: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2000" dirty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:endParaRPr lang="hu-HU" sz="1100" dirty="0">
                            <a:solidFill>
                              <a:srgbClr val="FF0000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BC</a:t>
                          </a:r>
                          <a:endParaRPr lang="hu-HU" sz="105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8323863"/>
                  </p:ext>
                </p:extLst>
              </p:nvPr>
            </p:nvGraphicFramePr>
            <p:xfrm>
              <a:off x="802341" y="2348880"/>
              <a:ext cx="4819015" cy="1909318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85283"/>
                    <a:gridCol w="576064"/>
                    <a:gridCol w="792088"/>
                    <a:gridCol w="792088"/>
                    <a:gridCol w="792088"/>
                    <a:gridCol w="720080"/>
                    <a:gridCol w="761324"/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532800" t="-215385" r="-800" b="-348077"/>
                          </a:stretch>
                        </a:blipFill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647446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2000" dirty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  <a:endParaRPr lang="hu-HU" sz="1100" dirty="0">
                            <a:solidFill>
                              <a:srgbClr val="FF0000"/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BC</a:t>
                          </a:r>
                          <a:endParaRPr lang="hu-HU" sz="105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703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:r>
                  <a:rPr lang="hu-HU" dirty="0" smtClean="0"/>
                  <a:t>C</a:t>
                </a:r>
              </a:p>
              <a:p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571" y="864344"/>
                <a:ext cx="5024557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1092" t="-33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0542035"/>
                  </p:ext>
                </p:extLst>
              </p:nvPr>
            </p:nvGraphicFramePr>
            <p:xfrm>
              <a:off x="802341" y="2348880"/>
              <a:ext cx="4819015" cy="192786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8528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7606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2008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613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1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 smtClean="0">
                              <a:effectLst/>
                              <a:sym typeface="Symbol"/>
                            </a:rPr>
                            <a:t> </a:t>
                          </a:r>
                          <a:r>
                            <a:rPr lang="hu-HU" sz="1400" dirty="0" smtClean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 sz="1800">
                                      <a:effectLst/>
                                    </a:rPr>
                                    <m:t>A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sz="1800" dirty="0">
                              <a:effectLst/>
                            </a:rPr>
                            <a:t> B</a:t>
                          </a: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98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380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 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1800" dirty="0" smtClean="0">
                              <a:solidFill>
                                <a:srgbClr val="FF0000"/>
                              </a:solidFill>
                              <a:effectLst/>
                            </a:rPr>
                            <a:t>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dirty="0" smtClean="0">
                              <a:solidFill>
                                <a:srgbClr val="FF0000"/>
                              </a:solidFill>
                            </a:rPr>
                            <a:t>A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solidFill>
                                        <a:srgbClr val="FF0000"/>
                                      </a:solidFill>
                                    </a:rPr>
                                    <m:t>B</m:t>
                                  </m:r>
                                </m:e>
                              </m:acc>
                            </m:oMath>
                          </a14:m>
                          <a:r>
                            <a:rPr lang="hu-HU" dirty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hu-HU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hu-HU">
                                      <a:solidFill>
                                        <a:srgbClr val="FF0000"/>
                                      </a:solidFill>
                                    </a:rPr>
                                    <m:t>C</m:t>
                                  </m:r>
                                </m:e>
                              </m:acc>
                            </m:oMath>
                          </a14:m>
                          <a:endParaRPr lang="hu-HU" sz="1800" dirty="0" smtClean="0">
                            <a:solidFill>
                              <a:srgbClr val="FF0000"/>
                            </a:solidFill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2000" dirty="0">
                              <a:effectLst/>
                            </a:rPr>
                            <a:t> </a:t>
                          </a:r>
                          <a:endParaRPr lang="hu-H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BC</a:t>
                          </a: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áblázat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40542035"/>
                  </p:ext>
                </p:extLst>
              </p:nvPr>
            </p:nvGraphicFramePr>
            <p:xfrm>
              <a:off x="802341" y="2348880"/>
              <a:ext cx="4819015" cy="192786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385283"/>
                    <a:gridCol w="576064"/>
                    <a:gridCol w="792088"/>
                    <a:gridCol w="792088"/>
                    <a:gridCol w="792088"/>
                    <a:gridCol w="720080"/>
                    <a:gridCol w="761324"/>
                  </a:tblGrid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B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C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0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err="1" smtClean="0">
                              <a:solidFill>
                                <a:srgbClr val="00B0F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</a:rPr>
                            <a:t>1 </a:t>
                          </a:r>
                          <a:r>
                            <a:rPr lang="hu-HU" sz="1800" dirty="0" smtClean="0">
                              <a:solidFill>
                                <a:srgbClr val="00B0F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F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A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mpd="sng">
                          <a:noFill/>
                        </a:lnT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0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 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>
                              <a:effectLst/>
                            </a:rPr>
                            <a:t>1</a:t>
                          </a:r>
                          <a:endParaRPr lang="hu-HU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532800" t="-215385" r="-800" b="-348077"/>
                          </a:stretch>
                        </a:blipFill>
                      </a:tcPr>
                    </a:tc>
                  </a:tr>
                  <a:tr h="31546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solidFill>
                                <a:srgbClr val="FF0000"/>
                              </a:solidFill>
                              <a:effectLst/>
                            </a:rPr>
                            <a:t>1</a:t>
                          </a:r>
                          <a:endParaRPr lang="hu-HU" sz="18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1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 </a:t>
                          </a:r>
                          <a:endParaRPr lang="hu-H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665988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hu-HU"/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123256" t="-195455" r="-390698" b="-18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  <a:sym typeface="Symbol"/>
                            </a:rPr>
                            <a:t></a:t>
                          </a:r>
                          <a:r>
                            <a:rPr lang="hu-HU" sz="2000" dirty="0">
                              <a:effectLst/>
                            </a:rPr>
                            <a:t> </a:t>
                          </a:r>
                          <a:endParaRPr lang="hu-H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800" dirty="0">
                              <a:effectLst/>
                            </a:rPr>
                            <a:t>BC</a:t>
                          </a:r>
                          <a:endParaRPr lang="hu-HU" sz="105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hu-HU" sz="1400" dirty="0">
                              <a:effectLst/>
                            </a:rPr>
                            <a:t> </a:t>
                          </a:r>
                          <a:endParaRPr lang="hu-H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églalap 4"/>
              <p:cNvSpPr/>
              <p:nvPr/>
            </p:nvSpPr>
            <p:spPr>
              <a:xfrm>
                <a:off x="1403648" y="4641300"/>
                <a:ext cx="561662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B + </a:t>
                </a:r>
                <a:r>
                  <a:rPr lang="hu-HU" dirty="0" err="1"/>
                  <a:t>B</a:t>
                </a:r>
                <a:r>
                  <a:rPr lang="hu-HU" dirty="0"/>
                  <a:t> </a:t>
                </a:r>
                <a:r>
                  <a:rPr lang="hu-HU" dirty="0" smtClean="0"/>
                  <a:t>C </a:t>
                </a:r>
                <a:r>
                  <a:rPr lang="hu-HU" dirty="0"/>
                  <a:t>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</a:p>
            </p:txBody>
          </p:sp>
        </mc:Choice>
        <mc:Fallback xmlns="">
          <p:sp>
            <p:nvSpPr>
              <p:cNvPr id="5" name="Téglalap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4641300"/>
                <a:ext cx="5616624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868" t="-8197" b="-245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210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83568" y="548680"/>
                <a:ext cx="7416824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hu-HU" dirty="0" smtClean="0"/>
              </a:p>
              <a:p>
                <a:endParaRPr lang="hu-HU" dirty="0"/>
              </a:p>
              <a:p>
                <a:r>
                  <a:rPr lang="hu-HU" dirty="0"/>
                  <a:t>Y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</a:t>
                </a:r>
                <a:r>
                  <a:rPr lang="hu-HU" dirty="0"/>
                  <a:t>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C </a:t>
                </a:r>
              </a:p>
              <a:p>
                <a:endParaRPr lang="hu-HU" dirty="0" smtClean="0"/>
              </a:p>
              <a:p>
                <a:endParaRPr lang="hu-HU" dirty="0" smtClean="0"/>
              </a:p>
              <a:p>
                <a:endParaRPr lang="hu-HU" dirty="0"/>
              </a:p>
              <a:p>
                <a:r>
                  <a:rPr lang="hu-HU" dirty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:r>
                  <a:rPr lang="hu-HU" dirty="0">
                    <a:solidFill>
                      <a:srgbClr val="FF0000"/>
                    </a:solidFill>
                  </a:rPr>
                  <a:t>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+ A B C </a:t>
                </a:r>
                <a:r>
                  <a:rPr lang="hu-HU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C </a:t>
                </a:r>
              </a:p>
              <a:p>
                <a:endParaRPr lang="hu-HU" dirty="0"/>
              </a:p>
              <a:p>
                <a:r>
                  <a:rPr lang="hu-HU" dirty="0"/>
                  <a:t>                   </a:t>
                </a:r>
                <a:r>
                  <a:rPr lang="hu-HU" dirty="0">
                    <a:solidFill>
                      <a:srgbClr val="FF0000"/>
                    </a:solidFill>
                  </a:rPr>
                  <a:t>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+ A B C = A (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FF000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FF0000"/>
                    </a:solidFill>
                  </a:rPr>
                  <a:t> + B C ) = A ?</a:t>
                </a: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8680"/>
                <a:ext cx="7416824" cy="2585323"/>
              </a:xfrm>
              <a:prstGeom prst="rect">
                <a:avLst/>
              </a:prstGeom>
              <a:blipFill>
                <a:blip r:embed="rId2"/>
                <a:stretch>
                  <a:fillRect l="-657" b="-283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895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83568" y="548680"/>
                <a:ext cx="3708412" cy="1477328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F0"/>
                    </a:solidFill>
                  </a:rPr>
                  <a:t> B C </a:t>
                </a:r>
                <a:endParaRPr lang="hu-HU" dirty="0" smtClean="0"/>
              </a:p>
              <a:p>
                <a:endParaRPr lang="hu-HU" dirty="0"/>
              </a:p>
              <a:p>
                <a:r>
                  <a:rPr lang="hu-HU" dirty="0" smtClean="0"/>
                  <a:t>                                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A </a:t>
                </a:r>
                <a:r>
                  <a:rPr lang="hu-HU" dirty="0">
                    <a:solidFill>
                      <a:srgbClr val="00B0F0"/>
                    </a:solidFill>
                  </a:rPr>
                  <a:t>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F0"/>
                    </a:solidFill>
                  </a:rPr>
                  <a:t> B C = B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C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B C</a:t>
                </a: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8680"/>
                <a:ext cx="3708412" cy="1477328"/>
              </a:xfrm>
              <a:prstGeom prst="rect">
                <a:avLst/>
              </a:prstGeom>
              <a:blipFill rotWithShape="1">
                <a:blip r:embed="rId2"/>
                <a:stretch>
                  <a:fillRect l="-1148" t="-1639" b="-5328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15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683568" y="2790220"/>
                <a:ext cx="3708412" cy="1477328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</a:t>
                </a:r>
                <a:r>
                  <a:rPr lang="hu-HU" dirty="0" smtClean="0">
                    <a:solidFill>
                      <a:srgbClr val="00B050"/>
                    </a:solidFill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C </a:t>
                </a:r>
                <a:endParaRPr lang="hu-HU" dirty="0"/>
              </a:p>
              <a:p>
                <a:endParaRPr lang="hu-HU" dirty="0"/>
              </a:p>
              <a:p>
                <a:r>
                  <a:rPr lang="hu-HU" dirty="0"/>
                  <a:t> </a:t>
                </a:r>
                <a:r>
                  <a:rPr lang="hu-HU" dirty="0" smtClean="0"/>
                  <a:t>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C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</a:t>
                </a:r>
                <a:r>
                  <a:rPr lang="hu-HU" dirty="0" smtClean="0">
                    <a:solidFill>
                      <a:srgbClr val="00B050"/>
                    </a:solidFill>
                  </a:rPr>
                  <a:t>B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:r>
                  <a:rPr lang="hu-HU" dirty="0" smtClean="0"/>
                  <a:t>+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A B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C</a:t>
                </a:r>
                <a:endParaRPr lang="hu-HU" dirty="0"/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790220"/>
                <a:ext cx="3708412" cy="1477328"/>
              </a:xfrm>
              <a:prstGeom prst="rect">
                <a:avLst/>
              </a:prstGeom>
              <a:blipFill rotWithShape="1">
                <a:blip r:embed="rId2"/>
                <a:stretch>
                  <a:fillRect l="-1148" t="-1639" b="-5328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églalap 4"/>
          <p:cNvSpPr/>
          <p:nvPr/>
        </p:nvSpPr>
        <p:spPr>
          <a:xfrm>
            <a:off x="1979712" y="2267580"/>
            <a:ext cx="8818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OR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7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églalap 5"/>
              <p:cNvSpPr/>
              <p:nvPr/>
            </p:nvSpPr>
            <p:spPr>
              <a:xfrm>
                <a:off x="683568" y="548680"/>
                <a:ext cx="3708412" cy="1477328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F0"/>
                    </a:solidFill>
                  </a:rPr>
                  <a:t> B C </a:t>
                </a:r>
                <a:endParaRPr lang="hu-HU" dirty="0" smtClean="0"/>
              </a:p>
              <a:p>
                <a:endParaRPr lang="hu-HU" dirty="0"/>
              </a:p>
              <a:p>
                <a:r>
                  <a:rPr lang="hu-HU" dirty="0" smtClean="0"/>
                  <a:t>                                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A </a:t>
                </a:r>
                <a:r>
                  <a:rPr lang="hu-HU" dirty="0">
                    <a:solidFill>
                      <a:srgbClr val="00B0F0"/>
                    </a:solidFill>
                  </a:rPr>
                  <a:t>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F0"/>
                    </a:solidFill>
                  </a:rPr>
                  <a:t> B C = B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C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B C</a:t>
                </a:r>
              </a:p>
            </p:txBody>
          </p:sp>
        </mc:Choice>
        <mc:Fallback xmlns="">
          <p:sp>
            <p:nvSpPr>
              <p:cNvPr id="6" name="Téglalap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8680"/>
                <a:ext cx="3708412" cy="1477328"/>
              </a:xfrm>
              <a:prstGeom prst="rect">
                <a:avLst/>
              </a:prstGeom>
              <a:blipFill rotWithShape="1">
                <a:blip r:embed="rId2"/>
                <a:stretch>
                  <a:fillRect l="-1148" t="-1639" b="-5328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églalap 2"/>
              <p:cNvSpPr/>
              <p:nvPr/>
            </p:nvSpPr>
            <p:spPr>
              <a:xfrm>
                <a:off x="683568" y="2790220"/>
                <a:ext cx="3708412" cy="1477328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hu-HU" dirty="0" smtClean="0"/>
                  <a:t>Y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B C </a:t>
                </a:r>
                <a:r>
                  <a:rPr lang="hu-HU" dirty="0" smtClean="0">
                    <a:solidFill>
                      <a:srgbClr val="00B050"/>
                    </a:solidFill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C </a:t>
                </a:r>
                <a:endParaRPr lang="hu-HU" dirty="0"/>
              </a:p>
              <a:p>
                <a:endParaRPr lang="hu-HU" dirty="0"/>
              </a:p>
              <a:p>
                <a:r>
                  <a:rPr lang="hu-HU" dirty="0"/>
                  <a:t> </a:t>
                </a:r>
                <a:r>
                  <a:rPr lang="hu-HU" dirty="0" smtClean="0"/>
                  <a:t>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C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</a:t>
                </a:r>
                <a:r>
                  <a:rPr lang="hu-HU" dirty="0" smtClean="0">
                    <a:solidFill>
                      <a:srgbClr val="00B050"/>
                    </a:solidFill>
                  </a:rPr>
                  <a:t>B</a:t>
                </a:r>
              </a:p>
              <a:p>
                <a:endParaRPr lang="hu-HU" dirty="0" smtClean="0"/>
              </a:p>
              <a:p>
                <a:r>
                  <a:rPr lang="hu-HU" dirty="0" smtClean="0"/>
                  <a:t>Y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:r>
                  <a:rPr lang="hu-HU" dirty="0" smtClean="0"/>
                  <a:t>+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B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chemeClr val="tx1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chemeClr val="tx1"/>
                    </a:solidFill>
                  </a:rPr>
                  <a:t> + A B </a:t>
                </a:r>
                <a:r>
                  <a:rPr lang="hu-HU" dirty="0" smtClean="0">
                    <a:solidFill>
                      <a:schemeClr val="tx1"/>
                    </a:solidFill>
                  </a:rPr>
                  <a:t>C</a:t>
                </a:r>
                <a:endParaRPr lang="hu-HU" dirty="0"/>
              </a:p>
            </p:txBody>
          </p:sp>
        </mc:Choice>
        <mc:Fallback xmlns="">
          <p:sp>
            <p:nvSpPr>
              <p:cNvPr id="3" name="Téglalap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790220"/>
                <a:ext cx="3708412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1148" t="-1639" b="-5328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églalap 1"/>
              <p:cNvSpPr/>
              <p:nvPr/>
            </p:nvSpPr>
            <p:spPr>
              <a:xfrm>
                <a:off x="683568" y="4964466"/>
                <a:ext cx="6336704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u-HU" dirty="0" smtClean="0">
                    <a:solidFill>
                      <a:srgbClr val="FF0000"/>
                    </a:solidFill>
                  </a:rPr>
                  <a:t>A </a:t>
                </a:r>
                <a:r>
                  <a:rPr lang="hu-HU" dirty="0">
                    <a:solidFill>
                      <a:srgbClr val="FF0000"/>
                    </a:solidFill>
                  </a:rPr>
                  <a:t>+ </a:t>
                </a:r>
                <a:r>
                  <a:rPr lang="hu-HU" dirty="0" err="1">
                    <a:solidFill>
                      <a:srgbClr val="FF0000"/>
                    </a:solidFill>
                  </a:rPr>
                  <a:t>A</a:t>
                </a:r>
                <a:r>
                  <a:rPr lang="hu-HU" dirty="0">
                    <a:solidFill>
                      <a:srgbClr val="FF0000"/>
                    </a:solidFill>
                  </a:rPr>
                  <a:t> = </a:t>
                </a:r>
                <a:r>
                  <a:rPr lang="hu-HU" dirty="0" err="1">
                    <a:solidFill>
                      <a:srgbClr val="FF0000"/>
                    </a:solidFill>
                  </a:rPr>
                  <a:t>A</a:t>
                </a:r>
                <a:r>
                  <a:rPr lang="hu-HU" dirty="0">
                    <a:solidFill>
                      <a:srgbClr val="FF0000"/>
                    </a:solidFill>
                  </a:rPr>
                  <a:t>        </a:t>
                </a:r>
                <a:r>
                  <a:rPr lang="hu-HU" dirty="0">
                    <a:solidFill>
                      <a:srgbClr val="FF0000"/>
                    </a:solidFill>
                    <a:sym typeface="Symbol"/>
                  </a:rPr>
                  <a:t>     </a:t>
                </a:r>
                <a:r>
                  <a:rPr lang="hu-HU" dirty="0" err="1">
                    <a:solidFill>
                      <a:srgbClr val="FF0000"/>
                    </a:solidFill>
                    <a:sym typeface="Symbol"/>
                  </a:rPr>
                  <a:t>A</a:t>
                </a:r>
                <a:r>
                  <a:rPr lang="hu-HU" dirty="0">
                    <a:solidFill>
                      <a:srgbClr val="FF0000"/>
                    </a:solidFill>
                    <a:sym typeface="Symbol"/>
                  </a:rPr>
                  <a:t> = </a:t>
                </a:r>
                <a:r>
                  <a:rPr lang="hu-HU" dirty="0" err="1">
                    <a:solidFill>
                      <a:srgbClr val="FF0000"/>
                    </a:solidFill>
                    <a:sym typeface="Symbol"/>
                  </a:rPr>
                  <a:t>A</a:t>
                </a:r>
                <a:r>
                  <a:rPr lang="hu-HU" dirty="0">
                    <a:solidFill>
                      <a:srgbClr val="FF0000"/>
                    </a:solidFill>
                    <a:sym typeface="Symbol"/>
                  </a:rPr>
                  <a:t> + </a:t>
                </a:r>
                <a:r>
                  <a:rPr lang="hu-HU" dirty="0" err="1">
                    <a:solidFill>
                      <a:srgbClr val="FF0000"/>
                    </a:solidFill>
                    <a:sym typeface="Symbol"/>
                  </a:rPr>
                  <a:t>A</a:t>
                </a:r>
                <a:r>
                  <a:rPr lang="hu-HU" dirty="0">
                    <a:solidFill>
                      <a:srgbClr val="FF0000"/>
                    </a:solidFill>
                    <a:sym typeface="Symbol"/>
                  </a:rPr>
                  <a:t> </a:t>
                </a:r>
                <a:endParaRPr lang="hu-HU" dirty="0">
                  <a:solidFill>
                    <a:srgbClr val="FF0000"/>
                  </a:solidFill>
                </a:endParaRPr>
              </a:p>
              <a:p>
                <a:endParaRPr lang="hu-HU" i="1" dirty="0" smtClean="0">
                  <a:latin typeface="Cambria Math"/>
                </a:endParaRPr>
              </a:p>
              <a:p>
                <a:r>
                  <a:rPr lang="hu-HU" dirty="0"/>
                  <a:t>Y </a:t>
                </a:r>
                <a:r>
                  <a:rPr lang="hu-HU" dirty="0" smtClean="0"/>
                  <a:t>=</a:t>
                </a:r>
                <a14:m>
                  <m:oMath xmlns:m="http://schemas.openxmlformats.org/officeDocument/2006/math">
                    <m:r>
                      <a:rPr lang="hu-HU" b="0" i="0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hu-HU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</a:t>
                </a:r>
                <a:r>
                  <a:rPr lang="hu-HU" dirty="0" smtClean="0">
                    <a:solidFill>
                      <a:srgbClr val="00B0F0"/>
                    </a:solidFill>
                  </a:rPr>
                  <a:t>A B C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F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F0"/>
                    </a:solidFill>
                  </a:rPr>
                  <a:t> B C </a:t>
                </a:r>
                <a:r>
                  <a:rPr lang="hu-HU" dirty="0">
                    <a:solidFill>
                      <a:srgbClr val="00B050"/>
                    </a:solidFill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>
                            <a:solidFill>
                              <a:srgbClr val="00B050"/>
                            </a:solidFill>
                          </a:rPr>
                          <m:t>A</m:t>
                        </m:r>
                      </m:e>
                    </m:acc>
                  </m:oMath>
                </a14:m>
                <a:r>
                  <a:rPr lang="hu-HU" dirty="0">
                    <a:solidFill>
                      <a:srgbClr val="00B050"/>
                    </a:solidFill>
                  </a:rPr>
                  <a:t> B C </a:t>
                </a:r>
                <a:r>
                  <a:rPr lang="hu-HU" dirty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A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:r>
                  <a:rPr lang="hu-HU" dirty="0" smtClean="0"/>
                  <a:t>B + 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B</m:t>
                        </m:r>
                      </m:e>
                    </m:acc>
                  </m:oMath>
                </a14:m>
                <a:r>
                  <a:rPr lang="hu-H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hu-HU"/>
                          <m:t>C</m:t>
                        </m:r>
                      </m:e>
                    </m:acc>
                  </m:oMath>
                </a14:m>
                <a:r>
                  <a:rPr lang="hu-HU" dirty="0"/>
                  <a:t> + B </a:t>
                </a:r>
                <a:r>
                  <a:rPr lang="hu-HU" dirty="0" smtClean="0"/>
                  <a:t>C</a:t>
                </a:r>
                <a:endParaRPr lang="hu-HU" dirty="0"/>
              </a:p>
            </p:txBody>
          </p:sp>
        </mc:Choice>
        <mc:Fallback xmlns="">
          <p:sp>
            <p:nvSpPr>
              <p:cNvPr id="2" name="Téglalap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964466"/>
                <a:ext cx="6336704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769" t="-4605" b="-92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églalap 6"/>
          <p:cNvSpPr/>
          <p:nvPr/>
        </p:nvSpPr>
        <p:spPr>
          <a:xfrm>
            <a:off x="2003619" y="4374396"/>
            <a:ext cx="8818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AND!</a:t>
            </a: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84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able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79021"/>
              </p:ext>
            </p:extLst>
          </p:nvPr>
        </p:nvGraphicFramePr>
        <p:xfrm>
          <a:off x="802341" y="2348880"/>
          <a:ext cx="4819015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9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247940"/>
              </p:ext>
            </p:extLst>
          </p:nvPr>
        </p:nvGraphicFramePr>
        <p:xfrm>
          <a:off x="802341" y="2348880"/>
          <a:ext cx="5137812" cy="1889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0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77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1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9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99571" y="864344"/>
            <a:ext cx="5024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err="1" smtClean="0"/>
              <a:t>Karnaugh</a:t>
            </a:r>
            <a:r>
              <a:rPr lang="hu-HU" dirty="0" smtClean="0"/>
              <a:t>-t</a:t>
            </a:r>
            <a:r>
              <a:rPr lang="en-US" dirty="0" smtClean="0"/>
              <a:t>a</a:t>
            </a:r>
            <a:r>
              <a:rPr lang="hu-HU" dirty="0" err="1" smtClean="0"/>
              <a:t>bl</a:t>
            </a:r>
            <a:r>
              <a:rPr lang="en-US" dirty="0" smtClean="0"/>
              <a:t>e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181682"/>
              </p:ext>
            </p:extLst>
          </p:nvPr>
        </p:nvGraphicFramePr>
        <p:xfrm>
          <a:off x="802341" y="2348880"/>
          <a:ext cx="5137812" cy="18928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0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4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77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16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C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err="1" smtClean="0">
                          <a:solidFill>
                            <a:srgbClr val="00B0F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hu-HU" sz="1800" dirty="0" smtClean="0">
                          <a:solidFill>
                            <a:srgbClr val="00B0F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A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8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hu-HU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38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  <a:sym typeface="Symbol"/>
                        </a:rPr>
                        <a:t></a:t>
                      </a: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rgbClr val="FF0000"/>
                          </a:solidFill>
                          <a:effectLst/>
                        </a:rPr>
                        <a:t>BC</a:t>
                      </a:r>
                      <a:endParaRPr lang="hu-H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églalap 2"/>
          <p:cNvSpPr/>
          <p:nvPr/>
        </p:nvSpPr>
        <p:spPr>
          <a:xfrm>
            <a:off x="1835696" y="4653136"/>
            <a:ext cx="433132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defRPr/>
            </a:pPr>
            <a:r>
              <a:rPr lang="hu-HU" dirty="0" smtClean="0"/>
              <a:t>BC</a:t>
            </a:r>
            <a:endParaRPr lang="hu-HU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9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484</Words>
  <Application>Microsoft Office PowerPoint</Application>
  <PresentationFormat>Diavetítés a képernyőre (4:3 oldalarány)</PresentationFormat>
  <Paragraphs>566</Paragraphs>
  <Slides>27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 Math</vt:lpstr>
      <vt:lpstr>Symbol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Marian</dc:creator>
  <cp:lastModifiedBy>Wittmann Marian</cp:lastModifiedBy>
  <cp:revision>37</cp:revision>
  <dcterms:created xsi:type="dcterms:W3CDTF">2020-04-28T12:03:03Z</dcterms:created>
  <dcterms:modified xsi:type="dcterms:W3CDTF">2022-04-29T12:14:45Z</dcterms:modified>
</cp:coreProperties>
</file>