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256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218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778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338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544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350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75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317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353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534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57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598E3-4B60-4D9B-9ECC-FA0BA9ED8FA3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F2B1F-895F-446A-A9A4-0109BB46B1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949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3.png"/><Relationship Id="rId7" Type="http://schemas.openxmlformats.org/officeDocument/2006/relationships/image" Target="../media/image66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59.png"/><Relationship Id="rId9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3" y="0"/>
            <a:ext cx="9144000" cy="14051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Dynamical systems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en-US" sz="4000" dirty="0" smtClean="0">
                <a:solidFill>
                  <a:srgbClr val="FF0000"/>
                </a:solidFill>
              </a:rPr>
              <a:t>linear stability analysis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2" y="0"/>
            <a:ext cx="9723767" cy="14051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 of linear differential equations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509043" y="1405118"/>
            <a:ext cx="651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dirty="0">
                <a:solidFill>
                  <a:srgbClr val="FF0000"/>
                </a:solidFill>
              </a:rPr>
              <a:t>2</a:t>
            </a:r>
            <a:r>
              <a:rPr lang="hu-HU" sz="3200" b="1" dirty="0" smtClean="0">
                <a:solidFill>
                  <a:srgbClr val="FF0000"/>
                </a:solidFill>
              </a:rPr>
              <a:t>D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350961" y="1989893"/>
            <a:ext cx="288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accent5"/>
                </a:solidFill>
              </a:rPr>
              <a:t>(i) </a:t>
            </a:r>
            <a:r>
              <a:rPr lang="en-US" dirty="0">
                <a:solidFill>
                  <a:schemeClr val="accent5"/>
                </a:solidFill>
              </a:rPr>
              <a:t>What is the steady state?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églalap 9"/>
              <p:cNvSpPr/>
              <p:nvPr/>
            </p:nvSpPr>
            <p:spPr>
              <a:xfrm>
                <a:off x="712911" y="2463280"/>
                <a:ext cx="216341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24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2400" i="1" u="sng"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24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 → </a:t>
                </a:r>
                <a:r>
                  <a:rPr lang="hu-HU" sz="2400" b="1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sz="2400" i="1" u="sng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2400" i="1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:r>
                  <a:rPr lang="hu-HU" sz="2400" u="sng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hu-HU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10" name="Téglalap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911" y="2463280"/>
                <a:ext cx="2163413" cy="461665"/>
              </a:xfrm>
              <a:prstGeom prst="rect">
                <a:avLst/>
              </a:prstGeom>
              <a:blipFill rotWithShape="0">
                <a:blip r:embed="rId2"/>
                <a:stretch>
                  <a:fillRect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églalap 10"/>
          <p:cNvSpPr/>
          <p:nvPr/>
        </p:nvSpPr>
        <p:spPr>
          <a:xfrm>
            <a:off x="1245080" y="3710892"/>
            <a:ext cx="885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sz="2400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hu-HU" sz="24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4011127" y="1967980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accent5"/>
                </a:solidFill>
              </a:rPr>
              <a:t>(</a:t>
            </a:r>
            <a:r>
              <a:rPr lang="hu-HU" dirty="0" err="1" smtClean="0">
                <a:solidFill>
                  <a:schemeClr val="accent5"/>
                </a:solidFill>
              </a:rPr>
              <a:t>ii</a:t>
            </a:r>
            <a:r>
              <a:rPr lang="hu-HU" dirty="0">
                <a:solidFill>
                  <a:schemeClr val="accent5"/>
                </a:solidFill>
              </a:rPr>
              <a:t>) </a:t>
            </a:r>
            <a:r>
              <a:rPr lang="hu-HU" dirty="0" err="1" smtClean="0">
                <a:solidFill>
                  <a:schemeClr val="accent5"/>
                </a:solidFill>
              </a:rPr>
              <a:t>Solution</a:t>
            </a:r>
            <a:r>
              <a:rPr lang="en-US" dirty="0" smtClean="0">
                <a:solidFill>
                  <a:schemeClr val="accent5"/>
                </a:solidFill>
              </a:rPr>
              <a:t>?</a:t>
            </a:r>
            <a:endParaRPr lang="en-US" dirty="0">
              <a:solidFill>
                <a:schemeClr val="accent5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Szövegdoboz 13"/>
              <p:cNvSpPr txBox="1"/>
              <p:nvPr/>
            </p:nvSpPr>
            <p:spPr>
              <a:xfrm>
                <a:off x="4185787" y="2472193"/>
                <a:ext cx="1325812" cy="3561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)=</m:t>
                      </m:r>
                      <m:bar>
                        <m:bar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sSub>
                            <m:sSub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bar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b>
                            <m:sSub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Szövegdoboz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787" y="2472193"/>
                <a:ext cx="1325812" cy="356188"/>
              </a:xfrm>
              <a:prstGeom prst="rect">
                <a:avLst/>
              </a:prstGeom>
              <a:blipFill rotWithShape="0">
                <a:blip r:embed="rId3"/>
                <a:stretch>
                  <a:fillRect l="-2304" t="-1724" r="-1382" b="-1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églalap 18"/>
          <p:cNvSpPr/>
          <p:nvPr/>
        </p:nvSpPr>
        <p:spPr>
          <a:xfrm>
            <a:off x="855786" y="2924945"/>
            <a:ext cx="2304409" cy="774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spcBef>
                <a:spcPts val="600"/>
              </a:spcBef>
              <a:spcAft>
                <a:spcPts val="400"/>
              </a:spcAft>
              <a:tabLst>
                <a:tab pos="431800" algn="l"/>
                <a:tab pos="6120765" algn="r"/>
              </a:tabLst>
            </a:pP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 =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hu-HU" i="1" dirty="0" smtClean="0">
              <a:latin typeface="Cambria Math" panose="02040503050406030204" pitchFamily="18" charset="0"/>
            </a:endParaRPr>
          </a:p>
          <a:p>
            <a:pPr algn="just" hangingPunct="0">
              <a:spcBef>
                <a:spcPts val="600"/>
              </a:spcBef>
              <a:spcAft>
                <a:spcPts val="400"/>
              </a:spcAft>
              <a:tabLst>
                <a:tab pos="431800" algn="l"/>
                <a:tab pos="6120765" algn="r"/>
              </a:tabLst>
            </a:pPr>
            <a:r>
              <a:rPr lang="hu-HU" dirty="0" smtClean="0">
                <a:latin typeface="Cambria Math" panose="02040503050406030204" pitchFamily="18" charset="0"/>
                <a:ea typeface="Times New Roman" panose="02020603050405020304" pitchFamily="18" charset="0"/>
              </a:rPr>
              <a:t>0</a:t>
            </a:r>
            <a:r>
              <a:rPr lang="hu-HU" i="1" dirty="0" smtClean="0">
                <a:latin typeface="Cambria Math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dirty="0"/>
          </a:p>
        </p:txBody>
      </p:sp>
      <p:sp>
        <p:nvSpPr>
          <p:cNvPr id="20" name="Téglalap 19"/>
          <p:cNvSpPr/>
          <p:nvPr/>
        </p:nvSpPr>
        <p:spPr>
          <a:xfrm>
            <a:off x="3739945" y="3345751"/>
            <a:ext cx="1285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eigenvector</a:t>
            </a:r>
            <a:endParaRPr lang="en-US" dirty="0"/>
          </a:p>
        </p:txBody>
      </p:sp>
      <p:sp>
        <p:nvSpPr>
          <p:cNvPr id="21" name="Téglalap 20"/>
          <p:cNvSpPr/>
          <p:nvPr/>
        </p:nvSpPr>
        <p:spPr>
          <a:xfrm>
            <a:off x="5329405" y="3345751"/>
            <a:ext cx="1722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e</a:t>
            </a:r>
            <a:r>
              <a:rPr lang="en-US" dirty="0" err="1" smtClean="0"/>
              <a:t>igenvalue</a:t>
            </a:r>
            <a:r>
              <a:rPr lang="hu-HU" dirty="0" smtClean="0"/>
              <a:t>s of </a:t>
            </a:r>
            <a:r>
              <a:rPr lang="hu-HU" b="1" dirty="0" smtClean="0"/>
              <a:t>A</a:t>
            </a:r>
            <a:endParaRPr lang="en-US" b="1" dirty="0"/>
          </a:p>
        </p:txBody>
      </p:sp>
      <p:cxnSp>
        <p:nvCxnSpPr>
          <p:cNvPr id="23" name="Egyenes összekötő nyíllal 22"/>
          <p:cNvCxnSpPr>
            <a:stCxn id="20" idx="0"/>
          </p:cNvCxnSpPr>
          <p:nvPr/>
        </p:nvCxnSpPr>
        <p:spPr>
          <a:xfrm flipV="1">
            <a:off x="4382589" y="2763958"/>
            <a:ext cx="574040" cy="581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nyíllal 24"/>
          <p:cNvCxnSpPr>
            <a:stCxn id="21" idx="0"/>
          </p:cNvCxnSpPr>
          <p:nvPr/>
        </p:nvCxnSpPr>
        <p:spPr>
          <a:xfrm flipH="1" flipV="1">
            <a:off x="5329408" y="2650287"/>
            <a:ext cx="861195" cy="695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églalap 5"/>
          <p:cNvSpPr/>
          <p:nvPr/>
        </p:nvSpPr>
        <p:spPr>
          <a:xfrm>
            <a:off x="7992735" y="1697505"/>
            <a:ext cx="2949269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hangingPunct="0">
              <a:tabLst>
                <a:tab pos="431800" algn="l"/>
                <a:tab pos="6120765" algn="r"/>
              </a:tabLst>
            </a:pPr>
            <a:r>
              <a:rPr lang="hu-H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 </a:t>
            </a:r>
            <a:r>
              <a:rPr lang="hu-H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→ </a:t>
            </a:r>
            <a:r>
              <a:rPr lang="hu-H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∞</a:t>
            </a:r>
          </a:p>
          <a:p>
            <a:pPr algn="just" hangingPunct="0">
              <a:tabLst>
                <a:tab pos="431800" algn="l"/>
                <a:tab pos="6120765" algn="r"/>
              </a:tabLst>
            </a:pPr>
            <a:endParaRPr lang="hu-HU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r>
              <a:rPr lang="hu-H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hu-H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hu-H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λ</a:t>
            </a:r>
            <a:r>
              <a:rPr lang="hu-H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&gt; </a:t>
            </a:r>
            <a:r>
              <a:rPr lang="hu-H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 </a:t>
            </a:r>
            <a:r>
              <a:rPr lang="hu-H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then</a:t>
            </a:r>
            <a:r>
              <a:rPr lang="hu-H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2400" i="1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λt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→ </a:t>
            </a:r>
            <a:r>
              <a:rPr lang="hu-H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∞</a:t>
            </a:r>
          </a:p>
          <a:p>
            <a:pPr algn="just" hangingPunct="0">
              <a:tabLst>
                <a:tab pos="431800" algn="l"/>
                <a:tab pos="6120765" algn="r"/>
              </a:tabLst>
            </a:pPr>
            <a:r>
              <a:rPr lang="hu-H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l-GR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λ</a:t>
            </a:r>
            <a:r>
              <a:rPr lang="hu-H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 </a:t>
            </a:r>
            <a:r>
              <a:rPr lang="hu-H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→ </a:t>
            </a:r>
            <a:r>
              <a:rPr lang="hu-H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∞</a:t>
            </a:r>
            <a:r>
              <a:rPr lang="hu-H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hu-H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UNSTABLE</a:t>
            </a:r>
          </a:p>
          <a:p>
            <a:pPr algn="just" hangingPunct="0">
              <a:tabLst>
                <a:tab pos="431800" algn="l"/>
                <a:tab pos="6120765" algn="r"/>
              </a:tabLst>
            </a:pPr>
            <a:endParaRPr lang="hu-H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r>
              <a:rPr lang="hu-H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if</a:t>
            </a:r>
            <a:r>
              <a:rPr lang="hu-H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λ</a:t>
            </a:r>
            <a:r>
              <a:rPr lang="hu-H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&lt;</a:t>
            </a:r>
            <a:r>
              <a:rPr lang="hu-H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 </a:t>
            </a:r>
            <a:r>
              <a:rPr lang="hu-H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then</a:t>
            </a:r>
            <a:r>
              <a:rPr lang="hu-H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2400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λt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→ </a:t>
            </a:r>
            <a:r>
              <a:rPr lang="hu-H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r>
              <a:rPr lang="hu-H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l-G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λ</a:t>
            </a:r>
            <a:r>
              <a:rPr lang="hu-H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 → </a:t>
            </a:r>
            <a:r>
              <a:rPr lang="hu-H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-∞</a:t>
            </a:r>
            <a:r>
              <a:rPr lang="hu-H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hu-HU" sz="2400" dirty="0" smtClean="0">
                <a:solidFill>
                  <a:schemeClr val="accent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STABLE</a:t>
            </a:r>
            <a:endParaRPr lang="hu-HU" sz="2400" dirty="0">
              <a:solidFill>
                <a:schemeClr val="accent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8" name="Kép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330" y="4388068"/>
            <a:ext cx="2963919" cy="246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3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2" y="0"/>
            <a:ext cx="9723767" cy="14051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 of linear differential equations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4583757" y="1296261"/>
            <a:ext cx="25154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dirty="0" smtClean="0">
                <a:solidFill>
                  <a:srgbClr val="FF0000"/>
                </a:solidFill>
              </a:rPr>
              <a:t>2D - </a:t>
            </a:r>
            <a:r>
              <a:rPr lang="en-US" sz="3200" b="1" dirty="0" smtClean="0">
                <a:solidFill>
                  <a:srgbClr val="FF0000"/>
                </a:solidFill>
              </a:rPr>
              <a:t>solutions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069" y="2074407"/>
            <a:ext cx="1266825" cy="1381125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2290" y="2048150"/>
            <a:ext cx="1266825" cy="1381125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8985" y="4462282"/>
            <a:ext cx="1266825" cy="1381125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198" y="4333694"/>
            <a:ext cx="1266825" cy="1381125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11634" y="2058818"/>
            <a:ext cx="1266825" cy="1381125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40234" y="4590869"/>
            <a:ext cx="1038225" cy="1123950"/>
          </a:xfrm>
          <a:prstGeom prst="rect">
            <a:avLst/>
          </a:prstGeom>
        </p:spPr>
      </p:pic>
      <p:sp>
        <p:nvSpPr>
          <p:cNvPr id="17" name="Téglalap 16"/>
          <p:cNvSpPr/>
          <p:nvPr/>
        </p:nvSpPr>
        <p:spPr>
          <a:xfrm>
            <a:off x="71393" y="3455531"/>
            <a:ext cx="2698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&gt; 0, 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&gt; 0,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both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are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real</a:t>
            </a:r>
            <a:endParaRPr lang="hu-H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ctr"/>
            <a:r>
              <a:rPr lang="hu-H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u</a:t>
            </a:r>
            <a:r>
              <a:rPr lang="hu-H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nstable</a:t>
            </a:r>
            <a:r>
              <a:rPr lang="hu-H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node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4" name="Téglalap 23"/>
          <p:cNvSpPr/>
          <p:nvPr/>
        </p:nvSpPr>
        <p:spPr>
          <a:xfrm>
            <a:off x="3281932" y="3596389"/>
            <a:ext cx="2698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&lt; 0, 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&lt;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0,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both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are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real</a:t>
            </a:r>
            <a:endParaRPr lang="hu-H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ctr"/>
            <a:r>
              <a:rPr lang="hu-H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stable</a:t>
            </a:r>
            <a:r>
              <a:rPr lang="hu-H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node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6" name="Téglalap 25"/>
          <p:cNvSpPr/>
          <p:nvPr/>
        </p:nvSpPr>
        <p:spPr>
          <a:xfrm>
            <a:off x="7153393" y="3596388"/>
            <a:ext cx="45833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&gt;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0, 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&lt;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0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or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&lt;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0, 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&gt; 0 and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both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are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real</a:t>
            </a:r>
            <a:endParaRPr lang="hu-H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ctr"/>
            <a:r>
              <a:rPr lang="hu-H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saddle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7" name="Téglalap 26"/>
          <p:cNvSpPr/>
          <p:nvPr/>
        </p:nvSpPr>
        <p:spPr>
          <a:xfrm>
            <a:off x="71393" y="5993952"/>
            <a:ext cx="32319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 = Re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± </a:t>
            </a:r>
            <a:r>
              <a:rPr lang="hu-HU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Im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and 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&gt;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0</a:t>
            </a:r>
            <a:endParaRPr lang="hu-HU" baseline="-25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ctr"/>
            <a:r>
              <a:rPr lang="hu-H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unstable</a:t>
            </a:r>
            <a:r>
              <a:rPr lang="hu-H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focus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9" name="Téglalap 28"/>
          <p:cNvSpPr/>
          <p:nvPr/>
        </p:nvSpPr>
        <p:spPr>
          <a:xfrm>
            <a:off x="3199716" y="5993363"/>
            <a:ext cx="32319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 = Re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± </a:t>
            </a:r>
            <a:r>
              <a:rPr lang="hu-HU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Im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and 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&lt;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0</a:t>
            </a:r>
            <a:endParaRPr lang="hu-HU" baseline="-25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ctr"/>
            <a:r>
              <a:rPr lang="hu-H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stable</a:t>
            </a:r>
            <a:r>
              <a:rPr lang="hu-H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focus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0" name="Téglalap 29"/>
          <p:cNvSpPr/>
          <p:nvPr/>
        </p:nvSpPr>
        <p:spPr>
          <a:xfrm>
            <a:off x="7943358" y="5993363"/>
            <a:ext cx="32319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 = Re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± </a:t>
            </a:r>
            <a:r>
              <a:rPr lang="hu-HU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Im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and 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0</a:t>
            </a:r>
            <a:endParaRPr lang="hu-HU" baseline="-25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ctr"/>
            <a:r>
              <a:rPr lang="hu-H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center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00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err="1" smtClean="0"/>
              <a:t>Phase</a:t>
            </a:r>
            <a:r>
              <a:rPr lang="hu-HU" b="1" dirty="0" smtClean="0"/>
              <a:t> </a:t>
            </a:r>
            <a:r>
              <a:rPr lang="hu-HU" b="1" dirty="0" err="1"/>
              <a:t>portrait</a:t>
            </a:r>
            <a:endParaRPr lang="en-US" b="1" dirty="0"/>
          </a:p>
        </p:txBody>
      </p:sp>
      <p:pic>
        <p:nvPicPr>
          <p:cNvPr id="4" name="Kép 3" descr="fazister_vanderPol2 - Copy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77819" y="1918309"/>
            <a:ext cx="5283102" cy="4430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0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87086" y="0"/>
            <a:ext cx="12279086" cy="1405118"/>
          </a:xfrm>
        </p:spPr>
        <p:txBody>
          <a:bodyPr>
            <a:normAutofit fontScale="90000"/>
          </a:bodyPr>
          <a:lstStyle/>
          <a:p>
            <a:r>
              <a:rPr lang="en-US" dirty="0"/>
              <a:t>Set of </a:t>
            </a:r>
            <a:r>
              <a:rPr lang="hu-HU" dirty="0" smtClean="0"/>
              <a:t>non-</a:t>
            </a:r>
            <a:r>
              <a:rPr lang="en-US" dirty="0" smtClean="0"/>
              <a:t>linear </a:t>
            </a:r>
            <a:r>
              <a:rPr lang="en-US" dirty="0"/>
              <a:t>differential equations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en-US" sz="3600" dirty="0" smtClean="0"/>
              <a:t>Linear stability analysis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737643" y="1405118"/>
            <a:ext cx="651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dirty="0" smtClean="0">
                <a:solidFill>
                  <a:srgbClr val="FF0000"/>
                </a:solidFill>
              </a:rPr>
              <a:t>2D</a:t>
            </a:r>
            <a:endParaRPr lang="en-US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1019558" y="2009472"/>
                <a:ext cx="154241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32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3200" u="sng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3200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</a:t>
                </a:r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hu-HU" sz="3200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</a:t>
                </a:r>
                <a:endParaRPr lang="en-US" sz="3200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558" y="2009472"/>
                <a:ext cx="1542410" cy="584775"/>
              </a:xfrm>
              <a:prstGeom prst="rect">
                <a:avLst/>
              </a:prstGeom>
              <a:blipFill rotWithShape="0">
                <a:blip r:embed="rId2"/>
                <a:stretch>
                  <a:fillRect t="-15625" r="-9091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zövegdoboz 10"/>
          <p:cNvSpPr txBox="1"/>
          <p:nvPr/>
        </p:nvSpPr>
        <p:spPr>
          <a:xfrm>
            <a:off x="503360" y="2974777"/>
            <a:ext cx="288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accent5"/>
                </a:solidFill>
              </a:rPr>
              <a:t>(i) </a:t>
            </a:r>
            <a:r>
              <a:rPr lang="en-US" dirty="0">
                <a:solidFill>
                  <a:schemeClr val="accent5"/>
                </a:solidFill>
              </a:rPr>
              <a:t>What is the steady state?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églalap 8"/>
              <p:cNvSpPr/>
              <p:nvPr/>
            </p:nvSpPr>
            <p:spPr>
              <a:xfrm>
                <a:off x="1316113" y="3355307"/>
                <a:ext cx="1561646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28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2800" u="sng"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sz="28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2800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</a:p>
              <a:p>
                <a:r>
                  <a:rPr lang="hu-HU" sz="2800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</a:t>
                </a:r>
                <a:r>
                  <a:rPr lang="hu-HU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hu-HU" sz="2800" u="sng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2800" baseline="-25000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ss</a:t>
                </a:r>
                <a:r>
                  <a:rPr lang="hu-HU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= </a:t>
                </a:r>
                <a:r>
                  <a:rPr lang="hu-HU" sz="2800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hu-HU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2800" dirty="0"/>
              </a:p>
              <a:p>
                <a:r>
                  <a:rPr lang="hu-HU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9" name="Téglalap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113" y="3355307"/>
                <a:ext cx="1561646" cy="1384995"/>
              </a:xfrm>
              <a:prstGeom prst="rect">
                <a:avLst/>
              </a:prstGeom>
              <a:blipFill rotWithShape="0">
                <a:blip r:embed="rId3"/>
                <a:stretch>
                  <a:fillRect l="-8203" t="-4386" r="-1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Szövegdoboz 13"/>
          <p:cNvSpPr txBox="1"/>
          <p:nvPr/>
        </p:nvSpPr>
        <p:spPr>
          <a:xfrm>
            <a:off x="4413897" y="2057988"/>
            <a:ext cx="44021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accent5"/>
                </a:solidFill>
              </a:rPr>
              <a:t>(</a:t>
            </a:r>
            <a:r>
              <a:rPr lang="en-US" dirty="0" smtClean="0">
                <a:solidFill>
                  <a:schemeClr val="accent5"/>
                </a:solidFill>
              </a:rPr>
              <a:t>ii) Solution?</a:t>
            </a:r>
          </a:p>
          <a:p>
            <a:endParaRPr lang="en-US" dirty="0" smtClean="0">
              <a:solidFill>
                <a:schemeClr val="accent5"/>
              </a:solidFill>
            </a:endParaRPr>
          </a:p>
          <a:p>
            <a:r>
              <a:rPr lang="en-US" dirty="0" smtClean="0"/>
              <a:t>NO analytical solution → numerical solution</a:t>
            </a:r>
            <a:endParaRPr lang="en-US" dirty="0"/>
          </a:p>
        </p:txBody>
      </p:sp>
      <p:sp>
        <p:nvSpPr>
          <p:cNvPr id="10" name="Téglalap 9"/>
          <p:cNvSpPr/>
          <p:nvPr/>
        </p:nvSpPr>
        <p:spPr>
          <a:xfrm>
            <a:off x="6026517" y="3159443"/>
            <a:ext cx="11769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hu-HU" u="sng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9056915" y="3170641"/>
            <a:ext cx="2069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/>
              <a:t>p</a:t>
            </a:r>
            <a:r>
              <a:rPr lang="hu-HU" dirty="0" err="1" smtClean="0"/>
              <a:t>erturbation</a:t>
            </a:r>
            <a:r>
              <a:rPr lang="hu-HU" dirty="0" smtClean="0"/>
              <a:t> (</a:t>
            </a:r>
            <a:r>
              <a:rPr lang="hu-HU" dirty="0" err="1" smtClean="0"/>
              <a:t>small</a:t>
            </a:r>
            <a:r>
              <a:rPr lang="hu-HU" dirty="0" smtClean="0"/>
              <a:t>)</a:t>
            </a:r>
            <a:endParaRPr lang="en-US" dirty="0"/>
          </a:p>
        </p:txBody>
      </p:sp>
      <p:cxnSp>
        <p:nvCxnSpPr>
          <p:cNvPr id="19" name="Egyenes összekötő nyíllal 18"/>
          <p:cNvCxnSpPr>
            <a:stCxn id="17" idx="1"/>
            <a:endCxn id="10" idx="3"/>
          </p:cNvCxnSpPr>
          <p:nvPr/>
        </p:nvCxnSpPr>
        <p:spPr>
          <a:xfrm flipH="1" flipV="1">
            <a:off x="7203442" y="3344109"/>
            <a:ext cx="1853473" cy="11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zis 19"/>
          <p:cNvSpPr/>
          <p:nvPr/>
        </p:nvSpPr>
        <p:spPr>
          <a:xfrm>
            <a:off x="6868884" y="3170641"/>
            <a:ext cx="280128" cy="38053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églalap 20"/>
          <p:cNvSpPr/>
          <p:nvPr/>
        </p:nvSpPr>
        <p:spPr>
          <a:xfrm>
            <a:off x="5334508" y="3729296"/>
            <a:ext cx="261001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d(</a:t>
            </a:r>
            <a:r>
              <a:rPr lang="hu-HU" u="sng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)/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u-HU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hu-HU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ctr"/>
            <a:endParaRPr lang="hu-H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hu-HU" u="sng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/</a:t>
            </a:r>
            <a:r>
              <a:rPr lang="hu-HU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u-HU" i="1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/</a:t>
            </a:r>
            <a:r>
              <a:rPr lang="hu-HU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u-HU" i="1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hu-HU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ctr"/>
            <a:endParaRPr lang="hu-HU" i="1" dirty="0">
              <a:latin typeface="Times New Roman" panose="02020603050405020304" pitchFamily="18" charset="0"/>
            </a:endParaRPr>
          </a:p>
          <a:p>
            <a:pPr algn="ctr"/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/</a:t>
            </a:r>
            <a:r>
              <a:rPr lang="hu-HU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u-HU" i="1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hu-HU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i="1" dirty="0"/>
          </a:p>
          <a:p>
            <a:endParaRPr lang="en-US" i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2016574" y="4913768"/>
            <a:ext cx="23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definition</a:t>
            </a:r>
            <a:r>
              <a:rPr lang="hu-HU" dirty="0" smtClean="0"/>
              <a:t> </a:t>
            </a:r>
            <a:r>
              <a:rPr lang="hu-H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hu-HU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/</a:t>
            </a:r>
            <a:r>
              <a:rPr lang="hu-HU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u-HU" i="1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en-US" u="sng" dirty="0"/>
          </a:p>
        </p:txBody>
      </p:sp>
      <p:cxnSp>
        <p:nvCxnSpPr>
          <p:cNvPr id="24" name="Egyenes összekötő nyíllal 23"/>
          <p:cNvCxnSpPr/>
          <p:nvPr/>
        </p:nvCxnSpPr>
        <p:spPr>
          <a:xfrm flipV="1">
            <a:off x="3215235" y="4550977"/>
            <a:ext cx="2223540" cy="357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Kép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1968" y="5429599"/>
            <a:ext cx="5219700" cy="1371600"/>
          </a:xfrm>
          <a:prstGeom prst="rect">
            <a:avLst/>
          </a:prstGeom>
        </p:spPr>
      </p:pic>
      <p:sp>
        <p:nvSpPr>
          <p:cNvPr id="28" name="Szövegdoboz 27"/>
          <p:cNvSpPr txBox="1"/>
          <p:nvPr/>
        </p:nvSpPr>
        <p:spPr>
          <a:xfrm>
            <a:off x="447675" y="5830444"/>
            <a:ext cx="1951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Taylor expansion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30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87086" y="0"/>
            <a:ext cx="12279086" cy="1405118"/>
          </a:xfrm>
        </p:spPr>
        <p:txBody>
          <a:bodyPr>
            <a:normAutofit fontScale="90000"/>
          </a:bodyPr>
          <a:lstStyle/>
          <a:p>
            <a:r>
              <a:rPr lang="en-US" dirty="0"/>
              <a:t>Set of </a:t>
            </a:r>
            <a:r>
              <a:rPr lang="hu-HU" dirty="0" smtClean="0"/>
              <a:t>non-</a:t>
            </a:r>
            <a:r>
              <a:rPr lang="en-US" dirty="0" smtClean="0"/>
              <a:t>linear </a:t>
            </a:r>
            <a:r>
              <a:rPr lang="en-US" dirty="0"/>
              <a:t>differential equations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en-US" sz="3600" dirty="0" smtClean="0"/>
              <a:t>Linear stability analysis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737643" y="1405118"/>
            <a:ext cx="651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dirty="0" smtClean="0">
                <a:solidFill>
                  <a:srgbClr val="FF0000"/>
                </a:solidFill>
              </a:rPr>
              <a:t>2D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1331283" y="3311843"/>
            <a:ext cx="11769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hu-HU" u="sng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20" name="Ellipszis 19"/>
          <p:cNvSpPr/>
          <p:nvPr/>
        </p:nvSpPr>
        <p:spPr>
          <a:xfrm>
            <a:off x="2173650" y="3323041"/>
            <a:ext cx="280128" cy="38053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églalap 20"/>
          <p:cNvSpPr/>
          <p:nvPr/>
        </p:nvSpPr>
        <p:spPr>
          <a:xfrm>
            <a:off x="639274" y="3881696"/>
            <a:ext cx="261001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d(</a:t>
            </a:r>
            <a:r>
              <a:rPr lang="hu-HU" u="sng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)/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u-HU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hu-HU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ctr"/>
            <a:endParaRPr lang="hu-H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hu-HU" u="sng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/</a:t>
            </a:r>
            <a:r>
              <a:rPr lang="hu-HU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u-HU" i="1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hu-HU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hu-H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/</a:t>
            </a:r>
            <a:r>
              <a:rPr lang="hu-HU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u-HU" i="1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hu-HU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ctr"/>
            <a:endParaRPr lang="hu-HU" i="1" dirty="0">
              <a:latin typeface="Times New Roman" panose="02020603050405020304" pitchFamily="18" charset="0"/>
            </a:endParaRPr>
          </a:p>
          <a:p>
            <a:pPr algn="ctr"/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/</a:t>
            </a:r>
            <a:r>
              <a:rPr lang="hu-HU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u-HU" i="1" dirty="0" err="1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hu-HU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hu-H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i="1" dirty="0"/>
          </a:p>
          <a:p>
            <a:endParaRPr lang="en-US" i="1" dirty="0"/>
          </a:p>
        </p:txBody>
      </p:sp>
      <p:pic>
        <p:nvPicPr>
          <p:cNvPr id="27" name="Kép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29" y="1487995"/>
            <a:ext cx="5219700" cy="1371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5661785" y="3140899"/>
                <a:ext cx="4734886" cy="2830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m:rPr>
                              <m:sty m:val="p"/>
                            </m:rPr>
                            <a:rPr lang="hu-HU" i="0" dirty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</m:bar>
                      <m:r>
                        <m:rPr>
                          <m:nor/>
                        </m:rPr>
                        <a:rPr lang="hu-HU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nor/>
                                </m:rPr>
                                <a:rPr lang="hu-HU" dirty="0">
                                  <a:latin typeface="Times New Roman" panose="02020603050405020304" pitchFamily="18" charset="0"/>
                                  <a:ea typeface="Times New Roman" panose="02020603050405020304" pitchFamily="18" charset="0"/>
                                </a:rPr>
                                <m:t>x</m:t>
                              </m:r>
                            </m:e>
                          </m:bar>
                        </m:e>
                        <m:sub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m:rPr>
                          <m:nor/>
                        </m:rPr>
                        <a:rPr lang="hu-HU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+ </m:t>
                      </m:r>
                      <m:r>
                        <m:rPr>
                          <m:nor/>
                        </m:rPr>
                        <a:rPr lang="hu-HU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</m:t>
                      </m:r>
                      <m:r>
                        <m:rPr>
                          <m:nor/>
                        </m:rPr>
                        <a:rPr lang="hu-HU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) =</m:t>
                      </m:r>
                      <m:bar>
                        <m:bar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m:rPr>
                              <m:sty m:val="p"/>
                            </m:rPr>
                            <a:rPr lang="hu-HU" i="0" dirty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</m:bar>
                      <m:r>
                        <m:rPr>
                          <m:nor/>
                        </m:rPr>
                        <a:rPr lang="hu-HU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nor/>
                                </m:rPr>
                                <a:rPr lang="hu-HU" dirty="0">
                                  <a:latin typeface="Times New Roman" panose="02020603050405020304" pitchFamily="18" charset="0"/>
                                  <a:ea typeface="Times New Roman" panose="02020603050405020304" pitchFamily="18" charset="0"/>
                                </a:rPr>
                                <m:t>x</m:t>
                              </m:r>
                            </m:e>
                          </m:bar>
                        </m:e>
                        <m:sub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m:rPr>
                          <m:nor/>
                        </m:rPr>
                        <a:rPr lang="hu-HU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) + </m:t>
                      </m:r>
                      <m:f>
                        <m:fPr>
                          <m:ctrlPr>
                            <a:rPr lang="hu-HU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dirty="0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bar>
                            <m:barPr>
                              <m:ctrlPr>
                                <a:rPr lang="hu-HU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sty m:val="p"/>
                                </m:rPr>
                                <a:rPr lang="hu-HU" b="0" i="0" dirty="0" smtClean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</m:bar>
                        </m:num>
                        <m:den>
                          <m:r>
                            <a:rPr lang="hu-HU" b="0" i="1" dirty="0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sty m:val="p"/>
                                </m:rPr>
                                <a:rPr lang="hu-HU" b="0" i="0" dirty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</m:bar>
                        </m:den>
                      </m:f>
                      <m:r>
                        <m:rPr>
                          <m:nor/>
                        </m:rPr>
                        <a:rPr lang="hu-HU" b="0" i="0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hu-HU" dirty="0" smtClean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sSub>
                        <m:sSubPr>
                          <m:ctrlPr>
                            <a:rPr lang="hu-HU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nor/>
                                </m:rPr>
                                <a:rPr lang="hu-HU" dirty="0">
                                  <a:latin typeface="Times New Roman" panose="02020603050405020304" pitchFamily="18" charset="0"/>
                                  <a:ea typeface="Times New Roman" panose="02020603050405020304" pitchFamily="18" charset="0"/>
                                </a:rPr>
                                <m:t>x</m:t>
                              </m:r>
                            </m:e>
                          </m:bar>
                        </m:e>
                        <m:sub>
                          <m:r>
                            <m:rPr>
                              <m:sty m:val="p"/>
                            </m:rPr>
                            <a:rPr lang="hu-HU" b="0" i="0" dirty="0" smtClean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</m:t>
                      </m:r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+ </m:t>
                      </m:r>
                      <m:f>
                        <m:fPr>
                          <m:ctrlPr>
                            <a:rPr lang="hu-HU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>
                        <m:fPr>
                          <m:ctrlPr>
                            <a:rPr lang="hu-HU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hu-HU" b="0" i="0" dirty="0" smtClean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  <m:sup>
                              <m:r>
                                <a:rPr lang="hu-HU" b="0" i="0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hu-HU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bar>
                        </m:num>
                        <m:den>
                          <m:sSup>
                            <m:sSupPr>
                              <m:ctrlP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hu-HU" b="0" i="0" dirty="0" smtClean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  <m:sup>
                              <m:r>
                                <a:rPr lang="hu-HU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sty m:val="p"/>
                                </m:rPr>
                                <a:rPr lang="hu-HU" dirty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</m:bar>
                        </m:den>
                      </m:f>
                      <m:r>
                        <m:rPr>
                          <m:nor/>
                        </m:rPr>
                        <a:rPr lang="hu-HU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sSub>
                        <m:sSub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nor/>
                                </m:rPr>
                                <a:rPr lang="hu-HU" dirty="0">
                                  <a:latin typeface="Times New Roman" panose="02020603050405020304" pitchFamily="18" charset="0"/>
                                  <a:ea typeface="Times New Roman" panose="02020603050405020304" pitchFamily="18" charset="0"/>
                                </a:rPr>
                                <m:t>x</m:t>
                              </m:r>
                            </m:e>
                          </m:bar>
                        </m:e>
                        <m:sub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 dirty="0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hu-HU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hu-HU" dirty="0"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m:t></m:t>
                          </m:r>
                        </m:e>
                        <m:sup>
                          <m:r>
                            <a:rPr lang="hu-HU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i="1" dirty="0"/>
              </a:p>
              <a:p>
                <a:pPr algn="ctr"/>
                <a:endParaRPr lang="en-US" i="1" dirty="0"/>
              </a:p>
              <a:p>
                <a:endParaRPr lang="en-US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</m:bar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 (</m:t>
                      </m:r>
                      <m:sSub>
                        <m:sSub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nor/>
                                </m:rPr>
                                <a:rPr lang="hu-HU" dirty="0">
                                  <a:latin typeface="Times New Roman" panose="02020603050405020304" pitchFamily="18" charset="0"/>
                                  <a:ea typeface="Times New Roman" panose="02020603050405020304" pitchFamily="18" charset="0"/>
                                </a:rPr>
                                <m:t>x</m:t>
                              </m:r>
                            </m:e>
                          </m:bar>
                        </m:e>
                        <m:sub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+ </m:t>
                      </m:r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</m:t>
                      </m:r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) =</m:t>
                      </m:r>
                      <m:bar>
                        <m:bar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</m:bar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nor/>
                                </m:rPr>
                                <a:rPr lang="hu-HU" dirty="0">
                                  <a:latin typeface="Times New Roman" panose="02020603050405020304" pitchFamily="18" charset="0"/>
                                  <a:ea typeface="Times New Roman" panose="02020603050405020304" pitchFamily="18" charset="0"/>
                                </a:rPr>
                                <m:t>x</m:t>
                              </m:r>
                            </m:e>
                          </m:bar>
                        </m:e>
                        <m:sub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) + </m:t>
                      </m:r>
                      <m:f>
                        <m:f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𝑑</m:t>
                          </m:r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sty m:val="p"/>
                                </m:rPr>
                                <a:rPr lang="hu-HU" dirty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</m:bar>
                        </m:num>
                        <m:den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𝑑</m:t>
                          </m:r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sty m:val="p"/>
                                </m:rPr>
                                <a:rPr lang="hu-HU" dirty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</m:bar>
                        </m:den>
                      </m:f>
                      <m:r>
                        <m:rPr>
                          <m:nor/>
                        </m:rPr>
                        <a:rPr lang="hu-HU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sSub>
                        <m:sSubPr>
                          <m:ctrlPr>
                            <a:rPr lang="hu-HU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hu-HU" i="1" dirty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m:rPr>
                                  <m:nor/>
                                </m:rPr>
                                <a:rPr lang="hu-HU" dirty="0">
                                  <a:latin typeface="Times New Roman" panose="02020603050405020304" pitchFamily="18" charset="0"/>
                                  <a:ea typeface="Times New Roman" panose="02020603050405020304" pitchFamily="18" charset="0"/>
                                </a:rPr>
                                <m:t>x</m:t>
                              </m:r>
                            </m:e>
                          </m:bar>
                        </m:e>
                        <m:sub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 dirty="0"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hu-HU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</m:t>
                      </m:r>
                    </m:oMath>
                  </m:oMathPara>
                </a14:m>
                <a:endParaRPr lang="hu-HU" dirty="0" smtClean="0"/>
              </a:p>
              <a:p>
                <a:endParaRPr lang="hu-HU" dirty="0" smtClean="0"/>
              </a:p>
              <a:p>
                <a:pPr algn="ctr"/>
                <a14:m>
                  <m:oMath xmlns:m="http://schemas.openxmlformats.org/officeDocument/2006/math">
                    <m:bar>
                      <m:barPr>
                        <m:ctrlPr>
                          <a:rPr lang="hu-HU" i="1" dirty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m:rPr>
                            <m:sty m:val="p"/>
                          </m:rPr>
                          <a:rPr lang="hu-HU" dirty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</m:bar>
                    <m:r>
                      <m:rPr>
                        <m:nor/>
                      </m:rPr>
                      <a:rPr lang="hu-HU" dirty="0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 (</m:t>
                    </m:r>
                    <m:sSub>
                      <m:sSubPr>
                        <m:ctrlPr>
                          <a:rPr lang="hu-H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ctrlPr>
                              <a:rPr lang="hu-HU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hu-HU" dirty="0">
                                <a:latin typeface="Times New Roman" panose="02020603050405020304" pitchFamily="18" charset="0"/>
                                <a:ea typeface="Times New Roman" panose="02020603050405020304" pitchFamily="18" charset="0"/>
                              </a:rPr>
                              <m:t>x</m:t>
                            </m:r>
                          </m:e>
                        </m:bar>
                      </m:e>
                      <m:sub>
                        <m:r>
                          <m:rPr>
                            <m:sty m:val="p"/>
                          </m:rPr>
                          <a:rPr lang="hu-HU" dirty="0">
                            <a:latin typeface="Cambria Math" panose="02040503050406030204" pitchFamily="18" charset="0"/>
                          </a:rPr>
                          <m:t>ss</m:t>
                        </m:r>
                      </m:sub>
                    </m:sSub>
                    <m:r>
                      <m:rPr>
                        <m:nor/>
                      </m:rPr>
                      <a:rPr lang="hu-HU" dirty="0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hu-HU" dirty="0" smtClean="0"/>
                  <a:t> = </a:t>
                </a:r>
                <a:r>
                  <a:rPr lang="hu-HU" u="sng" dirty="0" smtClean="0"/>
                  <a:t>0 </a:t>
                </a:r>
                <a:r>
                  <a:rPr lang="hu-HU" dirty="0" smtClean="0"/>
                  <a:t> →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hu-HU" i="1" dirty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m:rPr>
                            <m:sty m:val="p"/>
                          </m:rPr>
                          <a:rPr lang="hu-HU" dirty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</m:bar>
                    <m:r>
                      <m:rPr>
                        <m:nor/>
                      </m:rPr>
                      <a:rPr lang="hu-HU" dirty="0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 (</m:t>
                    </m:r>
                    <m:sSub>
                      <m:sSubPr>
                        <m:ctrlPr>
                          <a:rPr lang="hu-H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ctrlPr>
                              <a:rPr lang="hu-HU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hu-HU" dirty="0">
                                <a:latin typeface="Times New Roman" panose="02020603050405020304" pitchFamily="18" charset="0"/>
                                <a:ea typeface="Times New Roman" panose="02020603050405020304" pitchFamily="18" charset="0"/>
                              </a:rPr>
                              <m:t>x</m:t>
                            </m:r>
                          </m:e>
                        </m:bar>
                      </m:e>
                      <m:sub>
                        <m:r>
                          <m:rPr>
                            <m:sty m:val="p"/>
                          </m:rPr>
                          <a:rPr lang="hu-HU" dirty="0">
                            <a:latin typeface="Cambria Math" panose="02040503050406030204" pitchFamily="18" charset="0"/>
                          </a:rPr>
                          <m:t>ss</m:t>
                        </m:r>
                      </m:sub>
                    </m:sSub>
                    <m:r>
                      <m:rPr>
                        <m:nor/>
                      </m:rPr>
                      <a:rPr lang="hu-HU" dirty="0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+ </m:t>
                    </m:r>
                    <m:r>
                      <m:rPr>
                        <m:nor/>
                      </m:rPr>
                      <a:rPr lang="hu-HU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</m:t>
                    </m:r>
                    <m:r>
                      <m:rPr>
                        <m:nor/>
                      </m:rPr>
                      <a:rPr lang="hu-HU" dirty="0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) = </m:t>
                    </m:r>
                    <m:f>
                      <m:fPr>
                        <m:ctrlPr>
                          <a:rPr lang="hu-HU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𝑑</m:t>
                        </m:r>
                        <m:bar>
                          <m:barPr>
                            <m:ctrlPr>
                              <a:rPr lang="hu-HU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sty m:val="p"/>
                              </m:rPr>
                              <a:rPr lang="hu-HU" dirty="0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</m:bar>
                      </m:num>
                      <m:den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𝑑</m:t>
                        </m:r>
                        <m:bar>
                          <m:barPr>
                            <m:ctrlPr>
                              <a:rPr lang="hu-HU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sty m:val="p"/>
                              </m:rPr>
                              <a:rPr lang="hu-HU" dirty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</m:bar>
                      </m:den>
                    </m:f>
                    <m:r>
                      <m:rPr>
                        <m:nor/>
                      </m:rPr>
                      <a:rPr lang="hu-HU" dirty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hu-HU" dirty="0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hu-H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ctrlPr>
                              <a:rPr lang="hu-HU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hu-HU" dirty="0">
                                <a:latin typeface="Times New Roman" panose="02020603050405020304" pitchFamily="18" charset="0"/>
                                <a:ea typeface="Times New Roman" panose="02020603050405020304" pitchFamily="18" charset="0"/>
                              </a:rPr>
                              <m:t>x</m:t>
                            </m:r>
                          </m:e>
                        </m:bar>
                      </m:e>
                      <m:sub>
                        <m:r>
                          <m:rPr>
                            <m:sty m:val="p"/>
                          </m:rPr>
                          <a:rPr lang="hu-HU" dirty="0">
                            <a:latin typeface="Cambria Math" panose="02040503050406030204" pitchFamily="18" charset="0"/>
                          </a:rPr>
                          <m:t>ss</m:t>
                        </m:r>
                      </m:sub>
                    </m:sSub>
                    <m:r>
                      <a:rPr lang="hu-HU" i="1" dirty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hu-HU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</m:t>
                    </m:r>
                  </m:oMath>
                </a14:m>
                <a:endParaRPr lang="hu-HU" dirty="0"/>
              </a:p>
              <a:p>
                <a:endParaRPr lang="en-US" u="sng" dirty="0"/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1785" y="3140899"/>
                <a:ext cx="4734886" cy="283084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Egyenes összekötő 6"/>
          <p:cNvCxnSpPr/>
          <p:nvPr/>
        </p:nvCxnSpPr>
        <p:spPr>
          <a:xfrm>
            <a:off x="8724900" y="2859595"/>
            <a:ext cx="1428750" cy="11694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/>
          <p:nvPr/>
        </p:nvCxnSpPr>
        <p:spPr>
          <a:xfrm flipV="1">
            <a:off x="8704382" y="2859595"/>
            <a:ext cx="1343921" cy="12361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églalap 12"/>
              <p:cNvSpPr/>
              <p:nvPr/>
            </p:nvSpPr>
            <p:spPr>
              <a:xfrm>
                <a:off x="4567810" y="5863709"/>
                <a:ext cx="2724464" cy="9818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hu-HU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hu-HU" sz="2400" u="sng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</a:t>
                </a:r>
                <a:r>
                  <a:rPr lang="hu-HU" sz="2400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/</a:t>
                </a:r>
                <a:r>
                  <a:rPr lang="hu-HU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d</a:t>
                </a:r>
                <a:r>
                  <a:rPr lang="hu-HU" sz="2400" i="1" dirty="0" err="1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t</a:t>
                </a:r>
                <a:r>
                  <a:rPr lang="hu-HU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400" i="1" dirty="0">
                            <a:latin typeface="Cambria Math" panose="02040503050406030204" pitchFamily="18" charset="0"/>
                          </a:rPr>
                          <m:t>𝑑</m:t>
                        </m:r>
                        <m:bar>
                          <m:barPr>
                            <m:ctrlPr>
                              <a:rPr lang="hu-HU" sz="2400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sty m:val="p"/>
                              </m:rPr>
                              <a:rPr lang="hu-HU" sz="2400" dirty="0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</m:bar>
                      </m:num>
                      <m:den>
                        <m:r>
                          <a:rPr lang="hu-HU" sz="2400" i="1" dirty="0">
                            <a:latin typeface="Cambria Math" panose="02040503050406030204" pitchFamily="18" charset="0"/>
                          </a:rPr>
                          <m:t>𝑑</m:t>
                        </m:r>
                        <m:bar>
                          <m:barPr>
                            <m:ctrlPr>
                              <a:rPr lang="hu-HU" sz="2400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sty m:val="p"/>
                              </m:rPr>
                              <a:rPr lang="hu-HU" sz="2400" dirty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</m:bar>
                      </m:den>
                    </m:f>
                    <m:r>
                      <a:rPr lang="hu-HU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hu-HU" sz="3200" dirty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hu-HU" sz="3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hu-HU" sz="3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ctrlPr>
                              <a:rPr lang="hu-HU" sz="3200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hu-HU" sz="3200" dirty="0">
                                <a:latin typeface="Times New Roman" panose="02020603050405020304" pitchFamily="18" charset="0"/>
                                <a:ea typeface="Times New Roman" panose="02020603050405020304" pitchFamily="18" charset="0"/>
                              </a:rPr>
                              <m:t>x</m:t>
                            </m:r>
                          </m:e>
                        </m:bar>
                      </m:e>
                      <m:sub>
                        <m:r>
                          <m:rPr>
                            <m:sty m:val="p"/>
                          </m:rPr>
                          <a:rPr lang="hu-HU" sz="3200" dirty="0">
                            <a:latin typeface="Cambria Math" panose="02040503050406030204" pitchFamily="18" charset="0"/>
                          </a:rPr>
                          <m:t>ss</m:t>
                        </m:r>
                      </m:sub>
                    </m:sSub>
                    <m:r>
                      <a:rPr lang="hu-HU" sz="3200" i="1" dirty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hu-HU" sz="32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</m:t>
                    </m:r>
                  </m:oMath>
                </a14:m>
                <a:endParaRPr lang="hu-HU" sz="2400" dirty="0"/>
              </a:p>
              <a:p>
                <a:pPr algn="ctr"/>
                <a:endParaRPr lang="en-US" i="1" dirty="0"/>
              </a:p>
            </p:txBody>
          </p:sp>
        </mc:Choice>
        <mc:Fallback xmlns="">
          <p:sp>
            <p:nvSpPr>
              <p:cNvPr id="13" name="Téglalap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7810" y="5863709"/>
                <a:ext cx="2724464" cy="981807"/>
              </a:xfrm>
              <a:prstGeom prst="rect">
                <a:avLst/>
              </a:prstGeom>
              <a:blipFill rotWithShape="0">
                <a:blip r:embed="rId4"/>
                <a:stretch>
                  <a:fillRect l="-29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zövegdoboz 14"/>
          <p:cNvSpPr txBox="1"/>
          <p:nvPr/>
        </p:nvSpPr>
        <p:spPr>
          <a:xfrm>
            <a:off x="7334250" y="6019837"/>
            <a:ext cx="4679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Linear differential equation for the perturbation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églalap 24"/>
              <p:cNvSpPr/>
              <p:nvPr/>
            </p:nvSpPr>
            <p:spPr>
              <a:xfrm>
                <a:off x="9142532" y="6223553"/>
                <a:ext cx="138531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32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3200" i="1" u="sng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32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sz="3200" i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3200" dirty="0"/>
              </a:p>
            </p:txBody>
          </p:sp>
        </mc:Choice>
        <mc:Fallback xmlns="">
          <p:sp>
            <p:nvSpPr>
              <p:cNvPr id="25" name="Téglalap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2532" y="6223553"/>
                <a:ext cx="1385316" cy="584775"/>
              </a:xfrm>
              <a:prstGeom prst="rect">
                <a:avLst/>
              </a:prstGeom>
              <a:blipFill rotWithShape="0">
                <a:blip r:embed="rId5"/>
                <a:stretch>
                  <a:fillRect t="-15625" r="-3084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07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87086" y="0"/>
            <a:ext cx="12279086" cy="1405118"/>
          </a:xfrm>
        </p:spPr>
        <p:txBody>
          <a:bodyPr>
            <a:normAutofit fontScale="90000"/>
          </a:bodyPr>
          <a:lstStyle/>
          <a:p>
            <a:r>
              <a:rPr lang="en-US" dirty="0"/>
              <a:t>Set of </a:t>
            </a:r>
            <a:r>
              <a:rPr lang="hu-HU" dirty="0" smtClean="0"/>
              <a:t>non-</a:t>
            </a:r>
            <a:r>
              <a:rPr lang="en-US" dirty="0" smtClean="0"/>
              <a:t>linear </a:t>
            </a:r>
            <a:r>
              <a:rPr lang="en-US" dirty="0"/>
              <a:t>differential equations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en-US" sz="3600" dirty="0" smtClean="0"/>
              <a:t>Linear stability analysis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737643" y="1405118"/>
            <a:ext cx="651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dirty="0" smtClean="0">
                <a:solidFill>
                  <a:srgbClr val="FF0000"/>
                </a:solidFill>
              </a:rPr>
              <a:t>2D</a:t>
            </a:r>
            <a:endParaRPr lang="en-US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églalap 12"/>
              <p:cNvSpPr/>
              <p:nvPr/>
            </p:nvSpPr>
            <p:spPr>
              <a:xfrm>
                <a:off x="2115820" y="2110859"/>
                <a:ext cx="2580194" cy="17204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hu-HU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hu-HU" sz="2400" u="sng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</a:t>
                </a:r>
                <a:r>
                  <a:rPr lang="hu-HU" sz="2400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/</a:t>
                </a:r>
                <a:r>
                  <a:rPr lang="hu-HU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d</a:t>
                </a:r>
                <a:r>
                  <a:rPr lang="hu-HU" sz="2400" i="1" dirty="0" err="1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t</a:t>
                </a:r>
                <a:r>
                  <a:rPr lang="hu-HU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400" i="1" dirty="0">
                            <a:latin typeface="Cambria Math" panose="02040503050406030204" pitchFamily="18" charset="0"/>
                          </a:rPr>
                          <m:t>𝑑</m:t>
                        </m:r>
                        <m:bar>
                          <m:barPr>
                            <m:ctrlPr>
                              <a:rPr lang="hu-HU" sz="2400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sty m:val="p"/>
                              </m:rPr>
                              <a:rPr lang="hu-HU" sz="2400" dirty="0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</m:bar>
                      </m:num>
                      <m:den>
                        <m:r>
                          <a:rPr lang="hu-HU" sz="2400" i="1" dirty="0">
                            <a:latin typeface="Cambria Math" panose="02040503050406030204" pitchFamily="18" charset="0"/>
                          </a:rPr>
                          <m:t>𝑑</m:t>
                        </m:r>
                        <m:bar>
                          <m:barPr>
                            <m:ctrlPr>
                              <a:rPr lang="hu-HU" sz="2400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sty m:val="p"/>
                              </m:rPr>
                              <a:rPr lang="hu-HU" sz="2400" dirty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</m:bar>
                      </m:den>
                    </m:f>
                    <m:r>
                      <m:rPr>
                        <m:nor/>
                      </m:rPr>
                      <a:rPr lang="hu-HU" sz="3200" dirty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hu-HU" sz="3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hu-HU" sz="3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ctrlPr>
                              <a:rPr lang="hu-HU" sz="3200" i="1" dirty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m:rPr>
                                <m:nor/>
                              </m:rPr>
                              <a:rPr lang="hu-HU" sz="3200" dirty="0">
                                <a:latin typeface="Times New Roman" panose="02020603050405020304" pitchFamily="18" charset="0"/>
                                <a:ea typeface="Times New Roman" panose="02020603050405020304" pitchFamily="18" charset="0"/>
                              </a:rPr>
                              <m:t>x</m:t>
                            </m:r>
                          </m:e>
                        </m:bar>
                      </m:e>
                      <m:sub>
                        <m:r>
                          <m:rPr>
                            <m:sty m:val="p"/>
                          </m:rPr>
                          <a:rPr lang="hu-HU" sz="3200" dirty="0">
                            <a:latin typeface="Cambria Math" panose="02040503050406030204" pitchFamily="18" charset="0"/>
                          </a:rPr>
                          <m:t>ss</m:t>
                        </m:r>
                      </m:sub>
                    </m:sSub>
                    <m:r>
                      <a:rPr lang="hu-HU" sz="3200" i="1" dirty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hu-HU" sz="32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</m:t>
                    </m:r>
                  </m:oMath>
                </a14:m>
                <a:endParaRPr lang="hu-HU" sz="2400" i="1" dirty="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ctr"/>
                <a:endParaRPr lang="hu-HU" sz="2400" dirty="0" smtClean="0"/>
              </a:p>
              <a:p>
                <a:pPr algn="ctr"/>
                <a:endParaRPr lang="hu-HU" sz="2400" dirty="0"/>
              </a:p>
              <a:p>
                <a:pPr algn="ctr"/>
                <a:endParaRPr lang="en-US" i="1" dirty="0"/>
              </a:p>
            </p:txBody>
          </p:sp>
        </mc:Choice>
        <mc:Fallback xmlns="">
          <p:sp>
            <p:nvSpPr>
              <p:cNvPr id="13" name="Téglalap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820" y="2110859"/>
                <a:ext cx="2580194" cy="1720471"/>
              </a:xfrm>
              <a:prstGeom prst="rect">
                <a:avLst/>
              </a:prstGeom>
              <a:blipFill rotWithShape="0">
                <a:blip r:embed="rId2"/>
                <a:stretch>
                  <a:fillRect l="-30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zövegdoboz 14"/>
          <p:cNvSpPr txBox="1"/>
          <p:nvPr/>
        </p:nvSpPr>
        <p:spPr>
          <a:xfrm>
            <a:off x="4810125" y="2266987"/>
            <a:ext cx="4679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Linear differential equation for the perturbation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églalap 24"/>
              <p:cNvSpPr/>
              <p:nvPr/>
            </p:nvSpPr>
            <p:spPr>
              <a:xfrm>
                <a:off x="6618407" y="2470703"/>
                <a:ext cx="138531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32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3200" i="1" u="sng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32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sz="3200" i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3200" dirty="0"/>
              </a:p>
            </p:txBody>
          </p:sp>
        </mc:Choice>
        <mc:Fallback xmlns="">
          <p:sp>
            <p:nvSpPr>
              <p:cNvPr id="25" name="Téglalap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8407" y="2470703"/>
                <a:ext cx="1385316" cy="584775"/>
              </a:xfrm>
              <a:prstGeom prst="rect">
                <a:avLst/>
              </a:prstGeom>
              <a:blipFill rotWithShape="0">
                <a:blip r:embed="rId3"/>
                <a:stretch>
                  <a:fillRect t="-15625" r="-3084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4165023" y="3245718"/>
                <a:ext cx="1435008" cy="611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3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3200" dirty="0"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</m:t>
                        </m:r>
                      </m:e>
                    </m:acc>
                  </m:oMath>
                </a14:m>
                <a:r>
                  <a:rPr lang="hu-HU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32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J</a:t>
                </a:r>
                <a:r>
                  <a:rPr lang="hu-HU" sz="3200" u="sng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</a:t>
                </a:r>
                <a:r>
                  <a:rPr lang="hu-HU" sz="32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3200" dirty="0"/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023" y="3245718"/>
                <a:ext cx="1435008" cy="611771"/>
              </a:xfrm>
              <a:prstGeom prst="rect">
                <a:avLst/>
              </a:prstGeom>
              <a:blipFill rotWithShape="0">
                <a:blip r:embed="rId4"/>
                <a:stretch>
                  <a:fillRect t="-10891" r="-2542" b="-28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églalap 5"/>
          <p:cNvSpPr/>
          <p:nvPr/>
        </p:nvSpPr>
        <p:spPr>
          <a:xfrm>
            <a:off x="7881454" y="3361778"/>
            <a:ext cx="26455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 </a:t>
            </a:r>
            <a:r>
              <a:rPr lang="hu-H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is </a:t>
            </a:r>
            <a:r>
              <a:rPr lang="hu-H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hu-H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2000" dirty="0" smtClean="0"/>
              <a:t>J</a:t>
            </a:r>
            <a:r>
              <a:rPr lang="en-US" sz="2000" dirty="0" err="1" smtClean="0"/>
              <a:t>acobian</a:t>
            </a:r>
            <a:r>
              <a:rPr lang="en-US" sz="2000" dirty="0" smtClean="0"/>
              <a:t> </a:t>
            </a:r>
            <a:r>
              <a:rPr lang="en-US" sz="2000" dirty="0"/>
              <a:t>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/>
              <p:cNvSpPr/>
              <p:nvPr/>
            </p:nvSpPr>
            <p:spPr>
              <a:xfrm>
                <a:off x="6919144" y="4342220"/>
                <a:ext cx="2399631" cy="1932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sz="3200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J</a:t>
                </a:r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sz="3200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sz="32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>
                                <m:fPr>
                                  <m:ctrlPr>
                                    <a:rPr lang="hu-HU" sz="32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f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hu-HU" sz="32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f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y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hu-HU" sz="32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g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hu-HU" sz="32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g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 sz="32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y</m:t>
                                  </m:r>
                                </m:den>
                              </m:f>
                            </m:e>
                          </m:mr>
                        </m:m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9144" y="4342220"/>
                <a:ext cx="2399631" cy="1932067"/>
              </a:xfrm>
              <a:prstGeom prst="rect">
                <a:avLst/>
              </a:prstGeom>
              <a:blipFill rotWithShape="0">
                <a:blip r:embed="rId5"/>
                <a:stretch>
                  <a:fillRect l="-6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églalap 8"/>
              <p:cNvSpPr/>
              <p:nvPr/>
            </p:nvSpPr>
            <p:spPr>
              <a:xfrm>
                <a:off x="565631" y="4802795"/>
                <a:ext cx="1318566" cy="10109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bar>
                      <m:barPr>
                        <m:ctrlPr>
                          <a:rPr lang="hu-HU" sz="3200" b="1" i="1" dirty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hu-HU" sz="3200" b="1" i="1" dirty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</m:bar>
                  </m:oMath>
                </a14:m>
                <a:r>
                  <a:rPr lang="hu-HU" sz="32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hu-HU" sz="32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mr>
                          <m:m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églalap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31" y="4802795"/>
                <a:ext cx="1318566" cy="101091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églalap 10"/>
              <p:cNvSpPr/>
              <p:nvPr/>
            </p:nvSpPr>
            <p:spPr>
              <a:xfrm>
                <a:off x="2471617" y="4897821"/>
                <a:ext cx="1270541" cy="915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bar>
                      <m:barPr>
                        <m:ctrlPr>
                          <a:rPr lang="hu-HU" sz="3200" b="1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hu-HU" sz="3200" b="1" i="0" dirty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bar>
                  </m:oMath>
                </a14:m>
                <a:r>
                  <a:rPr lang="hu-HU" sz="32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hu-HU" sz="3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mr>
                          <m:m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églalap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1617" y="4897821"/>
                <a:ext cx="1270541" cy="915892"/>
              </a:xfrm>
              <a:prstGeom prst="rect">
                <a:avLst/>
              </a:prstGeom>
              <a:blipFill rotWithShape="0">
                <a:blip r:embed="rId7"/>
                <a:stretch>
                  <a:fillRect b="-1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50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87086" y="0"/>
            <a:ext cx="12279086" cy="1405118"/>
          </a:xfrm>
        </p:spPr>
        <p:txBody>
          <a:bodyPr>
            <a:normAutofit/>
          </a:bodyPr>
          <a:lstStyle/>
          <a:p>
            <a:r>
              <a:rPr lang="hu-HU" dirty="0" err="1" smtClean="0"/>
              <a:t>Problem</a:t>
            </a:r>
            <a:endParaRPr lang="en-US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961747" y="1757514"/>
                <a:ext cx="3175247" cy="2087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hangingPunct="0"/>
                <a:r>
                  <a:rPr lang="hu-H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 A + X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1  </m:t>
                                </m:r>
                              </m:sub>
                            </m:sSub>
                          </m:e>
                        </m:groupChr>
                      </m:e>
                    </m:box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2 X</a:t>
                </a:r>
                <a:endParaRPr lang="hu-HU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 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+ 2 Y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2  </m:t>
                                </m:r>
                              </m:sub>
                            </m:sSub>
                          </m:e>
                        </m:groupChr>
                      </m:e>
                    </m:box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 Y</a:t>
                </a:r>
                <a:endParaRPr lang="hu-HU" sz="1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Y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i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hu-HU" i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3  </m:t>
                                </m:r>
                              </m:sub>
                            </m:sSub>
                          </m:e>
                        </m:groupChr>
                      </m:e>
                    </m:box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  <a:endParaRPr lang="hu-HU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endParaRPr lang="hu-HU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r>
                  <a:rPr lang="hu-HU" i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hu-HU" i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hu-HU" i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y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are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the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concentrations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</a:p>
              <a:p>
                <a:pPr algn="just" hangingPunct="0"/>
                <a:r>
                  <a:rPr lang="hu-HU" i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1, </a:t>
                </a:r>
                <a:r>
                  <a:rPr lang="hu-HU" i="1" dirty="0" smtClean="0"/>
                  <a:t>k</a:t>
                </a:r>
                <a:r>
                  <a:rPr lang="hu-HU" baseline="-25000" dirty="0" smtClean="0"/>
                  <a:t>1 </a:t>
                </a:r>
                <a:r>
                  <a:rPr lang="hu-HU" dirty="0" smtClean="0"/>
                  <a:t>= </a:t>
                </a:r>
                <a:r>
                  <a:rPr lang="hu-HU" i="1" dirty="0" smtClean="0"/>
                  <a:t>k</a:t>
                </a:r>
                <a:r>
                  <a:rPr lang="hu-HU" baseline="-25000" dirty="0" smtClean="0"/>
                  <a:t>2 </a:t>
                </a:r>
                <a:r>
                  <a:rPr lang="hu-HU" dirty="0" smtClean="0"/>
                  <a:t>= </a:t>
                </a:r>
                <a:r>
                  <a:rPr lang="hu-HU" i="1" dirty="0" smtClean="0"/>
                  <a:t>k</a:t>
                </a:r>
                <a:r>
                  <a:rPr lang="hu-HU" baseline="-25000" dirty="0" smtClean="0"/>
                  <a:t>3 </a:t>
                </a:r>
                <a:r>
                  <a:rPr lang="hu-HU" dirty="0" smtClean="0"/>
                  <a:t>= 1</a:t>
                </a:r>
                <a:endParaRPr lang="hu-HU" i="1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747" y="1757514"/>
                <a:ext cx="3175247" cy="2087495"/>
              </a:xfrm>
              <a:prstGeom prst="rect">
                <a:avLst/>
              </a:prstGeom>
              <a:blipFill rotWithShape="0">
                <a:blip r:embed="rId2"/>
                <a:stretch>
                  <a:fillRect l="-1727" b="-20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zövegdoboz 6"/>
          <p:cNvSpPr txBox="1"/>
          <p:nvPr/>
        </p:nvSpPr>
        <p:spPr>
          <a:xfrm>
            <a:off x="5370991" y="1757514"/>
            <a:ext cx="616707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LcParenBoth"/>
            </a:pPr>
            <a:r>
              <a:rPr lang="en-US" dirty="0" smtClean="0"/>
              <a:t>Find the steady states of the system</a:t>
            </a:r>
            <a:endParaRPr lang="hu-HU" dirty="0" smtClean="0"/>
          </a:p>
          <a:p>
            <a:pPr marL="400050" indent="-400050">
              <a:buAutoNum type="romanLcParenBoth"/>
            </a:pPr>
            <a:endParaRPr lang="en-US" dirty="0" smtClean="0"/>
          </a:p>
          <a:p>
            <a:pPr marL="400050" indent="-400050">
              <a:buAutoNum type="romanLcParenBoth"/>
            </a:pPr>
            <a:r>
              <a:rPr lang="en-US" dirty="0" smtClean="0"/>
              <a:t>Calculate the </a:t>
            </a:r>
            <a:r>
              <a:rPr lang="en-US" dirty="0" err="1" smtClean="0"/>
              <a:t>Jabobian</a:t>
            </a:r>
            <a:r>
              <a:rPr lang="en-US" dirty="0" smtClean="0"/>
              <a:t> matrix and calculate the eigenvalues</a:t>
            </a:r>
            <a:endParaRPr lang="hu-HU" dirty="0" smtClean="0"/>
          </a:p>
          <a:p>
            <a:pPr marL="400050" indent="-400050">
              <a:buAutoNum type="romanLcParenBoth"/>
            </a:pPr>
            <a:endParaRPr lang="en-US" dirty="0" smtClean="0"/>
          </a:p>
          <a:p>
            <a:pPr marL="400050" indent="-400050">
              <a:buAutoNum type="romanLcParenBoth"/>
            </a:pPr>
            <a:r>
              <a:rPr lang="en-US" dirty="0" smtClean="0"/>
              <a:t>Characterize the steady states</a:t>
            </a:r>
            <a:endParaRPr lang="hu-HU" dirty="0" smtClean="0"/>
          </a:p>
          <a:p>
            <a:pPr marL="400050" indent="-400050">
              <a:buAutoNum type="romanLcParenBoth"/>
            </a:pPr>
            <a:endParaRPr lang="hu-HU" dirty="0"/>
          </a:p>
          <a:p>
            <a:pPr marL="400050" indent="-400050">
              <a:buAutoNum type="romanLcParenBoth"/>
            </a:pPr>
            <a:r>
              <a:rPr lang="en-US" dirty="0" smtClean="0"/>
              <a:t>Check your solution with the </a:t>
            </a:r>
            <a:r>
              <a:rPr lang="en-US" i="1" dirty="0" err="1" smtClean="0"/>
              <a:t>PhasePictor</a:t>
            </a:r>
            <a:r>
              <a:rPr lang="en-US" dirty="0" smtClean="0"/>
              <a:t> software</a:t>
            </a:r>
          </a:p>
          <a:p>
            <a:pPr marL="400050" indent="-400050">
              <a:buAutoNum type="romanLcParenBoth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églalap 13"/>
              <p:cNvSpPr/>
              <p:nvPr/>
            </p:nvSpPr>
            <p:spPr>
              <a:xfrm>
                <a:off x="1149657" y="4582093"/>
                <a:ext cx="7807912" cy="18720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hangingPunct="0"/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en-US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</a:t>
                </a:r>
                <a:r>
                  <a:rPr lang="en-US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Determination of the reaction rates</a:t>
                </a:r>
              </a:p>
              <a:p>
                <a:pPr algn="just" hangingPunct="0"/>
                <a:r>
                  <a:rPr lang="hu-H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 </a:t>
                </a:r>
                <a:r>
                  <a:rPr lang="hu-H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 + X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1  </m:t>
                                </m:r>
                              </m:sub>
                            </m:sSub>
                          </m:e>
                        </m:groupChr>
                      </m:e>
                    </m:box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2 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20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		</a:t>
                </a:r>
                <a:r>
                  <a:rPr lang="hu-HU" sz="2000" dirty="0" smtClean="0"/>
                  <a:t>v</a:t>
                </a:r>
                <a:r>
                  <a:rPr lang="hu-HU" sz="2000" baseline="-25000" dirty="0" smtClean="0"/>
                  <a:t>1</a:t>
                </a:r>
                <a:r>
                  <a:rPr lang="hu-HU" sz="2000" dirty="0" smtClean="0"/>
                  <a:t>=</a:t>
                </a:r>
                <a:r>
                  <a:rPr lang="hu-HU" sz="2000" i="1" dirty="0" smtClean="0"/>
                  <a:t>a</a:t>
                </a:r>
                <a:r>
                  <a:rPr lang="hu-HU" sz="2000" baseline="30000" dirty="0" smtClean="0"/>
                  <a:t>2</a:t>
                </a:r>
                <a:r>
                  <a:rPr lang="hu-HU" sz="2000" i="1" dirty="0"/>
                  <a:t>x</a:t>
                </a:r>
                <a:endParaRPr lang="hu-HU" sz="2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 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+ 2 Y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2  </m:t>
                                </m:r>
                              </m:sub>
                            </m:sSub>
                          </m:e>
                        </m:groupChr>
                      </m:e>
                    </m:box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 Y		</a:t>
                </a:r>
                <a:r>
                  <a:rPr lang="hu-HU" sz="2000" dirty="0" smtClean="0"/>
                  <a:t>v</a:t>
                </a:r>
                <a:r>
                  <a:rPr lang="hu-HU" sz="2000" baseline="-25000" dirty="0" smtClean="0"/>
                  <a:t>2</a:t>
                </a:r>
                <a:r>
                  <a:rPr lang="hu-HU" sz="2000" dirty="0" smtClean="0"/>
                  <a:t>=x</a:t>
                </a:r>
                <a:r>
                  <a:rPr lang="hu-HU" sz="2000" i="1" dirty="0" smtClean="0"/>
                  <a:t>y</a:t>
                </a:r>
                <a:r>
                  <a:rPr lang="hu-HU" sz="2000" baseline="30000" dirty="0" smtClean="0"/>
                  <a:t>2</a:t>
                </a:r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endParaRPr lang="hu-HU" sz="1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Y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i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hu-HU" i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3  </m:t>
                                </m:r>
                              </m:sub>
                            </m:sSub>
                          </m:e>
                        </m:groupChr>
                      </m:e>
                    </m:box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  <a:r>
                  <a:rPr lang="hu-HU" sz="20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		</a:t>
                </a:r>
                <a:r>
                  <a:rPr lang="hu-HU" sz="2000" dirty="0" smtClean="0"/>
                  <a:t>v</a:t>
                </a:r>
                <a:r>
                  <a:rPr lang="hu-HU" sz="2000" baseline="-25000" dirty="0" smtClean="0"/>
                  <a:t>3</a:t>
                </a:r>
                <a:r>
                  <a:rPr lang="hu-HU" sz="2000" dirty="0" smtClean="0"/>
                  <a:t>=</a:t>
                </a:r>
                <a:r>
                  <a:rPr lang="hu-HU" sz="2000" i="1" dirty="0" smtClean="0"/>
                  <a:t>y</a:t>
                </a:r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endParaRPr lang="hu-HU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églalap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657" y="4582093"/>
                <a:ext cx="7807912" cy="1872051"/>
              </a:xfrm>
              <a:prstGeom prst="rect">
                <a:avLst/>
              </a:prstGeom>
              <a:blipFill rotWithShape="0">
                <a:blip r:embed="rId3"/>
                <a:stretch>
                  <a:fillRect l="-703" t="-19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99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87086" y="0"/>
            <a:ext cx="12279086" cy="1405118"/>
          </a:xfrm>
        </p:spPr>
        <p:txBody>
          <a:bodyPr>
            <a:normAutofit/>
          </a:bodyPr>
          <a:lstStyle/>
          <a:p>
            <a:r>
              <a:rPr lang="hu-HU" dirty="0" err="1" smtClean="0"/>
              <a:t>Problem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5370991" y="1757514"/>
            <a:ext cx="616707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LcParenBoth"/>
            </a:pPr>
            <a:r>
              <a:rPr lang="en-US" dirty="0" smtClean="0"/>
              <a:t>Find the steady states of the system</a:t>
            </a:r>
            <a:endParaRPr lang="hu-HU" dirty="0" smtClean="0"/>
          </a:p>
          <a:p>
            <a:pPr marL="400050" indent="-400050">
              <a:buAutoNum type="romanLcParenBoth"/>
            </a:pPr>
            <a:endParaRPr lang="en-US" dirty="0" smtClean="0"/>
          </a:p>
          <a:p>
            <a:pPr marL="400050" indent="-400050">
              <a:buAutoNum type="romanLcParenBoth"/>
            </a:pPr>
            <a:r>
              <a:rPr lang="en-US" dirty="0" smtClean="0"/>
              <a:t>Calculate the </a:t>
            </a:r>
            <a:r>
              <a:rPr lang="en-US" dirty="0" err="1" smtClean="0"/>
              <a:t>Jabobian</a:t>
            </a:r>
            <a:r>
              <a:rPr lang="en-US" dirty="0" smtClean="0"/>
              <a:t> matrix and calculate the eigenvalues</a:t>
            </a:r>
            <a:endParaRPr lang="hu-HU" dirty="0" smtClean="0"/>
          </a:p>
          <a:p>
            <a:pPr marL="400050" indent="-400050">
              <a:buAutoNum type="romanLcParenBoth"/>
            </a:pPr>
            <a:endParaRPr lang="en-US" dirty="0" smtClean="0"/>
          </a:p>
          <a:p>
            <a:pPr marL="400050" indent="-400050">
              <a:buAutoNum type="romanLcParenBoth"/>
            </a:pPr>
            <a:r>
              <a:rPr lang="en-US" dirty="0" smtClean="0"/>
              <a:t>Characterize the steady states</a:t>
            </a:r>
            <a:endParaRPr lang="hu-HU" dirty="0" smtClean="0"/>
          </a:p>
          <a:p>
            <a:pPr marL="400050" indent="-400050">
              <a:buAutoNum type="romanLcParenBoth"/>
            </a:pPr>
            <a:endParaRPr lang="hu-HU" dirty="0"/>
          </a:p>
          <a:p>
            <a:pPr marL="400050" indent="-400050">
              <a:buAutoNum type="romanLcParenBoth"/>
            </a:pPr>
            <a:r>
              <a:rPr lang="en-US" dirty="0" smtClean="0"/>
              <a:t>Check your solution with the </a:t>
            </a:r>
            <a:r>
              <a:rPr lang="en-US" i="1" dirty="0" err="1" smtClean="0"/>
              <a:t>PhasePictor</a:t>
            </a:r>
            <a:r>
              <a:rPr lang="en-US" dirty="0" smtClean="0"/>
              <a:t> software</a:t>
            </a:r>
          </a:p>
          <a:p>
            <a:pPr marL="400050" indent="-400050">
              <a:buAutoNum type="romanLcParenBoth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églalap 13"/>
              <p:cNvSpPr/>
              <p:nvPr/>
            </p:nvSpPr>
            <p:spPr>
              <a:xfrm>
                <a:off x="341790" y="4065838"/>
                <a:ext cx="6067888" cy="17226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hangingPunct="0"/>
                <a:r>
                  <a:rPr lang="hu-H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hu-HU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ii</a:t>
                </a:r>
                <a:r>
                  <a:rPr lang="hu-H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</a:t>
                </a:r>
                <a:r>
                  <a:rPr lang="en-US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Determination of rate of concentrations (2 variable system)</a:t>
                </a: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hu-HU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sz="2000" dirty="0" smtClean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endParaRPr lang="hu-HU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églalap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90" y="4065838"/>
                <a:ext cx="6067888" cy="1722651"/>
              </a:xfrm>
              <a:prstGeom prst="rect">
                <a:avLst/>
              </a:prstGeom>
              <a:blipFill rotWithShape="0">
                <a:blip r:embed="rId2"/>
                <a:stretch>
                  <a:fillRect l="-804" t="-2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341790" y="1757249"/>
                <a:ext cx="7807912" cy="18720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hangingPunct="0"/>
                <a:r>
                  <a:rPr lang="en-US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en-US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en-US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Determination of the reaction rates</a:t>
                </a:r>
              </a:p>
              <a:p>
                <a:pPr algn="just" hangingPunct="0"/>
                <a:r>
                  <a:rPr lang="hu-H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 </a:t>
                </a:r>
                <a:r>
                  <a:rPr lang="hu-H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 + X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1  </m:t>
                                </m:r>
                              </m:sub>
                            </m:sSub>
                          </m:e>
                        </m:groupChr>
                      </m:e>
                    </m:box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2 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20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		</a:t>
                </a:r>
                <a:r>
                  <a:rPr lang="hu-HU" sz="2000" dirty="0" smtClean="0"/>
                  <a:t>v</a:t>
                </a:r>
                <a:r>
                  <a:rPr lang="hu-HU" sz="2000" baseline="-25000" dirty="0" smtClean="0"/>
                  <a:t>1</a:t>
                </a:r>
                <a:r>
                  <a:rPr lang="hu-HU" sz="2000" dirty="0" smtClean="0"/>
                  <a:t>=</a:t>
                </a:r>
                <a:r>
                  <a:rPr lang="hu-HU" sz="2000" i="1" dirty="0" smtClean="0"/>
                  <a:t>a</a:t>
                </a:r>
                <a:r>
                  <a:rPr lang="hu-HU" sz="2000" baseline="30000" dirty="0" smtClean="0"/>
                  <a:t>2</a:t>
                </a:r>
                <a:r>
                  <a:rPr lang="hu-HU" sz="2000" i="1" dirty="0"/>
                  <a:t>x</a:t>
                </a:r>
                <a:endParaRPr lang="hu-HU" sz="2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 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+ 2 Y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hu-HU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2  </m:t>
                                </m:r>
                              </m:sub>
                            </m:sSub>
                          </m:e>
                        </m:groupChr>
                      </m:e>
                    </m:box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 Y		</a:t>
                </a:r>
                <a:r>
                  <a:rPr lang="hu-HU" sz="2000" dirty="0" smtClean="0"/>
                  <a:t>v</a:t>
                </a:r>
                <a:r>
                  <a:rPr lang="hu-HU" sz="2000" baseline="-25000" dirty="0" smtClean="0"/>
                  <a:t>2</a:t>
                </a:r>
                <a:r>
                  <a:rPr lang="hu-HU" sz="2000" dirty="0" smtClean="0"/>
                  <a:t>=x</a:t>
                </a:r>
                <a:r>
                  <a:rPr lang="hu-HU" sz="2000" i="1" dirty="0" smtClean="0"/>
                  <a:t>y</a:t>
                </a:r>
                <a:r>
                  <a:rPr lang="hu-HU" sz="2000" baseline="30000" dirty="0" smtClean="0"/>
                  <a:t>2</a:t>
                </a:r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endParaRPr lang="hu-HU" sz="1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Y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i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a:rPr lang="hu-HU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hu-HU" i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3  </m:t>
                                </m:r>
                              </m:sub>
                            </m:sSub>
                          </m:e>
                        </m:groupChr>
                      </m:e>
                    </m:box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  <a:r>
                  <a:rPr lang="hu-HU" sz="20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		</a:t>
                </a:r>
                <a:r>
                  <a:rPr lang="hu-HU" sz="2000" dirty="0" smtClean="0"/>
                  <a:t>v</a:t>
                </a:r>
                <a:r>
                  <a:rPr lang="hu-HU" sz="2000" baseline="-25000" dirty="0" smtClean="0"/>
                  <a:t>3</a:t>
                </a:r>
                <a:r>
                  <a:rPr lang="hu-HU" sz="2000" dirty="0" smtClean="0"/>
                  <a:t>=</a:t>
                </a:r>
                <a:r>
                  <a:rPr lang="hu-HU" sz="2000" i="1" dirty="0" smtClean="0"/>
                  <a:t>y</a:t>
                </a:r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:endParaRPr lang="hu-HU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90" y="1757249"/>
                <a:ext cx="7807912" cy="1872051"/>
              </a:xfrm>
              <a:prstGeom prst="rect">
                <a:avLst/>
              </a:prstGeom>
              <a:blipFill rotWithShape="0">
                <a:blip r:embed="rId3"/>
                <a:stretch>
                  <a:fillRect l="-625" t="-1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2322991" y="4418234"/>
                <a:ext cx="6096000" cy="126098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2991" y="4418234"/>
                <a:ext cx="6096000" cy="12609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5442064" y="4418234"/>
                <a:ext cx="6096000" cy="126098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064" y="4418234"/>
                <a:ext cx="6096000" cy="12609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840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87086" y="0"/>
            <a:ext cx="12279086" cy="1405118"/>
          </a:xfrm>
        </p:spPr>
        <p:txBody>
          <a:bodyPr>
            <a:normAutofit/>
          </a:bodyPr>
          <a:lstStyle/>
          <a:p>
            <a:r>
              <a:rPr lang="hu-HU" dirty="0" err="1" smtClean="0"/>
              <a:t>Problem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5370991" y="1757514"/>
            <a:ext cx="616707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LcParenBoth"/>
            </a:pPr>
            <a:r>
              <a:rPr lang="en-US" dirty="0" smtClean="0"/>
              <a:t>Find the steady states of the system</a:t>
            </a:r>
            <a:endParaRPr lang="hu-HU" dirty="0" smtClean="0"/>
          </a:p>
          <a:p>
            <a:pPr marL="400050" indent="-400050">
              <a:buAutoNum type="romanLcParenBoth"/>
            </a:pPr>
            <a:endParaRPr lang="en-US" dirty="0" smtClean="0"/>
          </a:p>
          <a:p>
            <a:pPr marL="400050" indent="-400050">
              <a:buAutoNum type="romanLcParenBoth"/>
            </a:pPr>
            <a:r>
              <a:rPr lang="en-US" dirty="0" smtClean="0"/>
              <a:t>Calculate the </a:t>
            </a:r>
            <a:r>
              <a:rPr lang="en-US" dirty="0" err="1" smtClean="0"/>
              <a:t>Jabobian</a:t>
            </a:r>
            <a:r>
              <a:rPr lang="en-US" dirty="0" smtClean="0"/>
              <a:t> matrix and calculate the eigenvalues</a:t>
            </a:r>
            <a:endParaRPr lang="hu-HU" dirty="0" smtClean="0"/>
          </a:p>
          <a:p>
            <a:pPr marL="400050" indent="-400050">
              <a:buAutoNum type="romanLcParenBoth"/>
            </a:pPr>
            <a:endParaRPr lang="en-US" dirty="0" smtClean="0"/>
          </a:p>
          <a:p>
            <a:pPr marL="400050" indent="-400050">
              <a:buAutoNum type="romanLcParenBoth"/>
            </a:pPr>
            <a:r>
              <a:rPr lang="en-US" dirty="0" smtClean="0"/>
              <a:t>Characterize the steady states</a:t>
            </a:r>
            <a:endParaRPr lang="hu-HU" dirty="0" smtClean="0"/>
          </a:p>
          <a:p>
            <a:pPr marL="400050" indent="-400050">
              <a:buAutoNum type="romanLcParenBoth"/>
            </a:pPr>
            <a:endParaRPr lang="hu-HU" dirty="0"/>
          </a:p>
          <a:p>
            <a:pPr marL="400050" indent="-400050">
              <a:buAutoNum type="romanLcParenBoth"/>
            </a:pPr>
            <a:r>
              <a:rPr lang="en-US" dirty="0" smtClean="0"/>
              <a:t>Check your solution with the </a:t>
            </a:r>
            <a:r>
              <a:rPr lang="en-US" i="1" dirty="0" err="1" smtClean="0"/>
              <a:t>PhasePictor</a:t>
            </a:r>
            <a:r>
              <a:rPr lang="en-US" dirty="0" smtClean="0"/>
              <a:t> software</a:t>
            </a:r>
          </a:p>
          <a:p>
            <a:pPr marL="400050" indent="-400050">
              <a:buAutoNum type="romanLcParenBoth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églalap 13"/>
              <p:cNvSpPr/>
              <p:nvPr/>
            </p:nvSpPr>
            <p:spPr>
              <a:xfrm>
                <a:off x="190869" y="1405118"/>
                <a:ext cx="6067888" cy="17226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hangingPunct="0"/>
                <a:r>
                  <a:rPr lang="hu-H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hu-HU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ii</a:t>
                </a:r>
                <a:r>
                  <a:rPr lang="hu-H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</a:t>
                </a:r>
                <a:r>
                  <a:rPr lang="en-US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Determination of rate of concentrations (2 variable system)</a:t>
                </a: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hangingPunct="0"/>
                <a:endParaRPr lang="hu-HU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églalap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69" y="1405118"/>
                <a:ext cx="6067888" cy="1722651"/>
              </a:xfrm>
              <a:prstGeom prst="rect">
                <a:avLst/>
              </a:prstGeom>
              <a:blipFill rotWithShape="0">
                <a:blip r:embed="rId2"/>
                <a:stretch>
                  <a:fillRect l="-803" t="-1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/>
              <p:cNvSpPr/>
              <p:nvPr/>
            </p:nvSpPr>
            <p:spPr>
              <a:xfrm>
                <a:off x="190869" y="4176431"/>
                <a:ext cx="6067888" cy="17226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hangingPunct="0"/>
                <a:r>
                  <a:rPr lang="en-US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(iii) Determination of steady states</a:t>
                </a: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hu-HU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hu-HU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hangingPunct="0"/>
                <a:endParaRPr lang="hu-HU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69" y="4176431"/>
                <a:ext cx="6067888" cy="1722651"/>
              </a:xfrm>
              <a:prstGeom prst="rect">
                <a:avLst/>
              </a:prstGeom>
              <a:blipFill rotWithShape="0">
                <a:blip r:embed="rId3"/>
                <a:stretch>
                  <a:fillRect l="-803" t="-1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4299752" y="4484007"/>
                <a:ext cx="6096000" cy="126098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9752" y="4484007"/>
                <a:ext cx="6096000" cy="12609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églalap 8"/>
              <p:cNvSpPr/>
              <p:nvPr/>
            </p:nvSpPr>
            <p:spPr>
              <a:xfrm>
                <a:off x="5486452" y="4730730"/>
                <a:ext cx="6096000" cy="7342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sz="200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hu-HU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hu-HU" sz="2000">
                                  <a:latin typeface="Cambria Math" panose="02040503050406030204" pitchFamily="18" charset="0"/>
                                </a:rPr>
                                <m:t>ss</m:t>
                              </m:r>
                            </m:sub>
                          </m:sSub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hu-HU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hu-HU" sz="2000">
                                  <a:latin typeface="Cambria Math" panose="02040503050406030204" pitchFamily="18" charset="0"/>
                                </a:rPr>
                                <m:t>ss</m:t>
                              </m:r>
                            </m:sub>
                          </m:sSub>
                        </m:e>
                      </m:d>
                      <m:r>
                        <a:rPr lang="hu-HU" sz="2000" i="1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hu-HU" sz="2000" b="0" i="0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hu-HU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 b="0" i="0" smtClean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sSubSup>
                        <m:sSubSupPr>
                          <m:ctrlPr>
                            <a:rPr lang="hu-HU" sz="20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 b="0" i="0" smtClean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  <m:sup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hu-HU" sz="2000" b="0" i="1" dirty="0" smtClean="0">
                  <a:latin typeface="Cambria Math" panose="02040503050406030204" pitchFamily="18" charset="0"/>
                </a:endParaRP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sz="2000" i="1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hu-HU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hu-HU" sz="2000">
                                  <a:latin typeface="Cambria Math" panose="02040503050406030204" pitchFamily="18" charset="0"/>
                                </a:rPr>
                                <m:t>ss</m:t>
                              </m:r>
                            </m:sub>
                          </m:sSub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hu-HU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hu-HU" sz="2000">
                                  <a:latin typeface="Cambria Math" panose="02040503050406030204" pitchFamily="18" charset="0"/>
                                </a:rPr>
                                <m:t>ss</m:t>
                              </m:r>
                            </m:sub>
                          </m:sSub>
                        </m:e>
                      </m:d>
                      <m:r>
                        <a:rPr lang="hu-HU" sz="2000" i="1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hu-HU" sz="20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sSubSup>
                        <m:sSub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 b="0" i="0" smtClean="0"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églalap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52" y="4730730"/>
                <a:ext cx="6096000" cy="734240"/>
              </a:xfrm>
              <a:prstGeom prst="rect">
                <a:avLst/>
              </a:prstGeom>
              <a:blipFill rotWithShape="0">
                <a:blip r:embed="rId5"/>
                <a:stretch>
                  <a:fillRect l="-400"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églalap 9"/>
              <p:cNvSpPr/>
              <p:nvPr/>
            </p:nvSpPr>
            <p:spPr>
              <a:xfrm>
                <a:off x="6093122" y="5624305"/>
                <a:ext cx="2360005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hu-HU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hu-HU" sz="2000" dirty="0" smtClean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>
                  <a:solidFill>
                    <a:srgbClr val="00B05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  <a:p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églalap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3122" y="5624305"/>
                <a:ext cx="2360005" cy="132343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82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87086" y="0"/>
            <a:ext cx="12279086" cy="1405118"/>
          </a:xfrm>
        </p:spPr>
        <p:txBody>
          <a:bodyPr>
            <a:normAutofit/>
          </a:bodyPr>
          <a:lstStyle/>
          <a:p>
            <a:r>
              <a:rPr lang="hu-HU" dirty="0" err="1" smtClean="0"/>
              <a:t>Problem</a:t>
            </a:r>
            <a:endParaRPr lang="en-US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/>
              <p:cNvSpPr/>
              <p:nvPr/>
            </p:nvSpPr>
            <p:spPr>
              <a:xfrm>
                <a:off x="190869" y="1468742"/>
                <a:ext cx="6067888" cy="17226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hangingPunct="0"/>
                <a:r>
                  <a:rPr lang="en-US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(iii) Determination of steady states</a:t>
                </a: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hu-HU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hu-HU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hu-HU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hu-HU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hu-H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0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hangingPunct="0"/>
                <a:endParaRPr lang="hu-HU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69" y="1468742"/>
                <a:ext cx="6067888" cy="1722651"/>
              </a:xfrm>
              <a:prstGeom prst="rect">
                <a:avLst/>
              </a:prstGeom>
              <a:blipFill rotWithShape="0">
                <a:blip r:embed="rId2"/>
                <a:stretch>
                  <a:fillRect l="-803" t="-2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églalap 9"/>
              <p:cNvSpPr/>
              <p:nvPr/>
            </p:nvSpPr>
            <p:spPr>
              <a:xfrm>
                <a:off x="5078754" y="1762518"/>
                <a:ext cx="2360005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hu-HU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hu-HU" sz="2000" dirty="0" smtClean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>
                  <a:solidFill>
                    <a:srgbClr val="00B05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  <a:p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églalap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8754" y="1762518"/>
                <a:ext cx="2360005" cy="132343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églalap 2"/>
          <p:cNvSpPr/>
          <p:nvPr/>
        </p:nvSpPr>
        <p:spPr>
          <a:xfrm>
            <a:off x="184457" y="5303954"/>
            <a:ext cx="3583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(v) Characterization of steady states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215748" y="5941055"/>
                <a:ext cx="21369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hu-H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a:rPr lang="hu-H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=0,</m:t>
                      </m:r>
                      <m:sSub>
                        <m:sSubPr>
                          <m:ctrlP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hu-H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748" y="5941055"/>
                <a:ext cx="2136995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381273" y="3939533"/>
                <a:ext cx="3580467" cy="1127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J</a:t>
                </a:r>
                <a:r>
                  <a:rPr lang="hu-H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f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f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y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g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g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y</m:t>
                                  </m:r>
                                </m:den>
                              </m:f>
                            </m:e>
                          </m:mr>
                        </m:m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m:rPr>
                                  <m:brk m:alnAt="7"/>
                                </m:rPr>
                                <a:rPr lang="hu-HU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3" y="3939533"/>
                <a:ext cx="3580467" cy="1127232"/>
              </a:xfrm>
              <a:prstGeom prst="rect">
                <a:avLst/>
              </a:prstGeom>
              <a:blipFill rotWithShape="0">
                <a:blip r:embed="rId5"/>
                <a:stretch>
                  <a:fillRect l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églalap 11"/>
          <p:cNvSpPr/>
          <p:nvPr/>
        </p:nvSpPr>
        <p:spPr>
          <a:xfrm>
            <a:off x="190869" y="3333013"/>
            <a:ext cx="3416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(iv) Calculation of Jacobian matrix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Egyenes összekötő nyíllal 12"/>
          <p:cNvCxnSpPr/>
          <p:nvPr/>
        </p:nvCxnSpPr>
        <p:spPr>
          <a:xfrm>
            <a:off x="2441359" y="6125721"/>
            <a:ext cx="6835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églalap 14"/>
              <p:cNvSpPr/>
              <p:nvPr/>
            </p:nvSpPr>
            <p:spPr>
              <a:xfrm>
                <a:off x="3356624" y="5820311"/>
                <a:ext cx="1066638" cy="554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hu-HU" i="1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églalap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6624" y="5820311"/>
                <a:ext cx="1066638" cy="55425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Szövegdoboz 15"/>
          <p:cNvSpPr txBox="1"/>
          <p:nvPr/>
        </p:nvSpPr>
        <p:spPr>
          <a:xfrm>
            <a:off x="3356624" y="6483708"/>
            <a:ext cx="150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Jacobian</a:t>
            </a:r>
            <a:endParaRPr lang="en-US" dirty="0"/>
          </a:p>
        </p:txBody>
      </p:sp>
      <p:cxnSp>
        <p:nvCxnSpPr>
          <p:cNvPr id="17" name="Egyenes összekötő nyíllal 16"/>
          <p:cNvCxnSpPr/>
          <p:nvPr/>
        </p:nvCxnSpPr>
        <p:spPr>
          <a:xfrm>
            <a:off x="4515159" y="6125721"/>
            <a:ext cx="6835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églalap 17"/>
              <p:cNvSpPr/>
              <p:nvPr/>
            </p:nvSpPr>
            <p:spPr>
              <a:xfrm>
                <a:off x="5290637" y="5820311"/>
                <a:ext cx="2556149" cy="5598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 smtClean="0"/>
                  <a:t>det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</m:mr>
                        </m:m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8" name="Téglalap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0637" y="5820311"/>
                <a:ext cx="2556149" cy="559897"/>
              </a:xfrm>
              <a:prstGeom prst="rect">
                <a:avLst/>
              </a:prstGeom>
              <a:blipFill rotWithShape="0">
                <a:blip r:embed="rId7"/>
                <a:stretch>
                  <a:fillRect l="-2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Szövegdoboz 18"/>
          <p:cNvSpPr txBox="1"/>
          <p:nvPr/>
        </p:nvSpPr>
        <p:spPr>
          <a:xfrm>
            <a:off x="5585763" y="6483708"/>
            <a:ext cx="150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eigenvalues</a:t>
            </a:r>
            <a:endParaRPr lang="en-US" dirty="0"/>
          </a:p>
        </p:txBody>
      </p:sp>
      <p:sp>
        <p:nvSpPr>
          <p:cNvPr id="20" name="Téglalap 19"/>
          <p:cNvSpPr/>
          <p:nvPr/>
        </p:nvSpPr>
        <p:spPr>
          <a:xfrm>
            <a:off x="7938683" y="5941055"/>
            <a:ext cx="2260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(1–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)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(– 1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 =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0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3" y="0"/>
            <a:ext cx="9144000" cy="1405118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4572000" y="1405118"/>
            <a:ext cx="2708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 questions in science?</a:t>
            </a:r>
            <a:endParaRPr lang="en-US" dirty="0"/>
          </a:p>
        </p:txBody>
      </p:sp>
      <p:cxnSp>
        <p:nvCxnSpPr>
          <p:cNvPr id="5" name="Egyenes összekötő nyíllal 4"/>
          <p:cNvCxnSpPr>
            <a:stCxn id="3" idx="2"/>
          </p:cNvCxnSpPr>
          <p:nvPr/>
        </p:nvCxnSpPr>
        <p:spPr>
          <a:xfrm>
            <a:off x="5926217" y="1774449"/>
            <a:ext cx="0" cy="457200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5"/>
          <p:cNvSpPr txBox="1"/>
          <p:nvPr/>
        </p:nvSpPr>
        <p:spPr>
          <a:xfrm>
            <a:off x="2201383" y="2212500"/>
            <a:ext cx="744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System </a:t>
            </a:r>
            <a:r>
              <a:rPr lang="en-US" dirty="0" smtClean="0"/>
              <a:t>behavior</a:t>
            </a:r>
            <a:r>
              <a:rPr lang="hu-HU" dirty="0" smtClean="0"/>
              <a:t> 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i="1" dirty="0" smtClean="0"/>
              <a:t>t</a:t>
            </a:r>
            <a:r>
              <a:rPr lang="hu-HU" dirty="0" smtClean="0"/>
              <a:t> →∞, i.e., </a:t>
            </a:r>
            <a:r>
              <a:rPr lang="en-US" dirty="0" smtClean="0"/>
              <a:t>describing quantities characterizing the system</a:t>
            </a:r>
            <a:endParaRPr lang="en-US" dirty="0"/>
          </a:p>
        </p:txBody>
      </p:sp>
      <p:sp>
        <p:nvSpPr>
          <p:cNvPr id="7" name="Szövegdoboz 6"/>
          <p:cNvSpPr txBox="1"/>
          <p:nvPr/>
        </p:nvSpPr>
        <p:spPr>
          <a:xfrm>
            <a:off x="675861" y="2872409"/>
            <a:ext cx="5158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LcParenBoth"/>
            </a:pPr>
            <a:r>
              <a:rPr lang="en-US" dirty="0" smtClean="0"/>
              <a:t>Ordinary differential equations (ODEs)</a:t>
            </a:r>
            <a:r>
              <a:rPr lang="hu-HU" dirty="0" smtClean="0"/>
              <a:t>, </a:t>
            </a:r>
            <a:r>
              <a:rPr lang="en-US" dirty="0" smtClean="0"/>
              <a:t>partial differential equations (PDEs)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/>
              <p:cNvSpPr txBox="1"/>
              <p:nvPr/>
            </p:nvSpPr>
            <p:spPr>
              <a:xfrm>
                <a:off x="1207605" y="3637724"/>
                <a:ext cx="2350605" cy="10799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𝑧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hu-HU" b="0" dirty="0" smtClean="0"/>
              </a:p>
              <a:p>
                <a:endParaRPr lang="hu-HU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𝑧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Szövegdoboz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605" y="3637724"/>
                <a:ext cx="2350605" cy="1079911"/>
              </a:xfrm>
              <a:prstGeom prst="rect">
                <a:avLst/>
              </a:prstGeom>
              <a:blipFill rotWithShape="0">
                <a:blip r:embed="rId2"/>
                <a:stretch>
                  <a:fillRect b="-3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Kép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7" y="4986031"/>
            <a:ext cx="2712968" cy="1540935"/>
          </a:xfrm>
          <a:prstGeom prst="rect">
            <a:avLst/>
          </a:prstGeom>
        </p:spPr>
      </p:pic>
      <p:sp>
        <p:nvSpPr>
          <p:cNvPr id="11" name="Téglalap 10"/>
          <p:cNvSpPr/>
          <p:nvPr/>
        </p:nvSpPr>
        <p:spPr>
          <a:xfrm>
            <a:off x="1129812" y="5854700"/>
            <a:ext cx="259373" cy="109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églalap 11"/>
          <p:cNvSpPr/>
          <p:nvPr/>
        </p:nvSpPr>
        <p:spPr>
          <a:xfrm>
            <a:off x="1364291" y="4997881"/>
            <a:ext cx="76823" cy="888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zövegdoboz 12"/>
          <p:cNvSpPr txBox="1"/>
          <p:nvPr/>
        </p:nvSpPr>
        <p:spPr>
          <a:xfrm>
            <a:off x="1069586" y="5560904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i="1" dirty="0" smtClean="0"/>
              <a:t>z</a:t>
            </a:r>
            <a:endParaRPr lang="en-US" i="1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2162945" y="6488668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time</a:t>
            </a:r>
            <a:endParaRPr lang="en-US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6269116" y="2826242"/>
            <a:ext cx="5158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(</a:t>
            </a:r>
            <a:r>
              <a:rPr lang="hu-HU" dirty="0" err="1" smtClean="0"/>
              <a:t>ii</a:t>
            </a:r>
            <a:r>
              <a:rPr lang="hu-HU" dirty="0" smtClean="0"/>
              <a:t>) </a:t>
            </a:r>
            <a:r>
              <a:rPr lang="hu-HU" dirty="0"/>
              <a:t>S</a:t>
            </a:r>
            <a:r>
              <a:rPr lang="en-US" dirty="0" err="1" smtClean="0"/>
              <a:t>tability</a:t>
            </a:r>
            <a:r>
              <a:rPr lang="en-US" dirty="0" smtClean="0"/>
              <a:t> analysis</a:t>
            </a:r>
            <a:endParaRPr lang="en-US" dirty="0"/>
          </a:p>
        </p:txBody>
      </p:sp>
      <p:pic>
        <p:nvPicPr>
          <p:cNvPr id="19" name="Kép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300" y="3809317"/>
            <a:ext cx="2270905" cy="1981715"/>
          </a:xfrm>
          <a:prstGeom prst="rect">
            <a:avLst/>
          </a:prstGeom>
        </p:spPr>
      </p:pic>
      <p:sp>
        <p:nvSpPr>
          <p:cNvPr id="20" name="Szövegdoboz 19"/>
          <p:cNvSpPr txBox="1"/>
          <p:nvPr/>
        </p:nvSpPr>
        <p:spPr>
          <a:xfrm>
            <a:off x="8995079" y="2826242"/>
            <a:ext cx="190347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System: </a:t>
            </a:r>
            <a:r>
              <a:rPr lang="en-US" i="1" dirty="0" smtClean="0"/>
              <a:t>Θ</a:t>
            </a:r>
          </a:p>
          <a:p>
            <a:r>
              <a:rPr lang="en-US" dirty="0" smtClean="0"/>
              <a:t>Equilibrium point</a:t>
            </a:r>
          </a:p>
          <a:p>
            <a:r>
              <a:rPr lang="en-US" dirty="0" smtClean="0"/>
              <a:t>Steady state (</a:t>
            </a:r>
            <a:r>
              <a:rPr lang="en-US" dirty="0" err="1" smtClean="0"/>
              <a:t>ss</a:t>
            </a:r>
            <a:r>
              <a:rPr lang="en-US" dirty="0" smtClean="0"/>
              <a:t>)</a:t>
            </a:r>
          </a:p>
          <a:p>
            <a:endParaRPr lang="hu-HU" i="1" dirty="0" smtClean="0"/>
          </a:p>
          <a:p>
            <a:r>
              <a:rPr lang="en-US" i="1" dirty="0" smtClean="0"/>
              <a:t>Θ</a:t>
            </a:r>
            <a:r>
              <a:rPr lang="hu-HU" i="1" dirty="0" smtClean="0"/>
              <a:t> = </a:t>
            </a:r>
            <a:r>
              <a:rPr lang="hu-HU" i="1" dirty="0" err="1" smtClean="0"/>
              <a:t>constant</a:t>
            </a:r>
            <a:endParaRPr lang="hu-HU" i="1" dirty="0" smtClean="0"/>
          </a:p>
          <a:p>
            <a:r>
              <a:rPr lang="hu-HU" i="1" dirty="0" smtClean="0"/>
              <a:t>d</a:t>
            </a:r>
            <a:r>
              <a:rPr lang="en-US" i="1" dirty="0" smtClean="0"/>
              <a:t>Θ</a:t>
            </a:r>
            <a:r>
              <a:rPr lang="hu-HU" i="1" dirty="0" smtClean="0"/>
              <a:t>/</a:t>
            </a:r>
            <a:r>
              <a:rPr lang="hu-HU" i="1" dirty="0" err="1" smtClean="0"/>
              <a:t>dt</a:t>
            </a:r>
            <a:r>
              <a:rPr lang="hu-HU" i="1" dirty="0" smtClean="0"/>
              <a:t> = </a:t>
            </a:r>
            <a:r>
              <a:rPr lang="hu-HU" dirty="0" smtClean="0"/>
              <a:t>0</a:t>
            </a:r>
            <a:endParaRPr lang="hu-HU" dirty="0"/>
          </a:p>
          <a:p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Two steady states:</a:t>
            </a:r>
          </a:p>
          <a:p>
            <a:r>
              <a:rPr lang="en-US" dirty="0" smtClean="0"/>
              <a:t> </a:t>
            </a:r>
            <a:r>
              <a:rPr lang="en-US" i="1" dirty="0" smtClean="0"/>
              <a:t>Θ = 0</a:t>
            </a:r>
          </a:p>
          <a:p>
            <a:r>
              <a:rPr lang="en-US" dirty="0" smtClean="0"/>
              <a:t> </a:t>
            </a:r>
            <a:r>
              <a:rPr lang="en-US" i="1" dirty="0" smtClean="0"/>
              <a:t>Θ = π</a:t>
            </a:r>
          </a:p>
          <a:p>
            <a:r>
              <a:rPr lang="hu-HU" dirty="0" smtClean="0"/>
              <a:t> </a:t>
            </a:r>
            <a:endParaRPr lang="en-US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098878" y="6220109"/>
            <a:ext cx="3258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Perturbation of the steady states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23" name="Egyenes összekötő nyíllal 22"/>
          <p:cNvCxnSpPr>
            <a:stCxn id="21" idx="3"/>
          </p:cNvCxnSpPr>
          <p:nvPr/>
        </p:nvCxnSpPr>
        <p:spPr>
          <a:xfrm flipV="1">
            <a:off x="8357142" y="6242562"/>
            <a:ext cx="491178" cy="162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zövegdoboz 23"/>
          <p:cNvSpPr txBox="1"/>
          <p:nvPr/>
        </p:nvSpPr>
        <p:spPr>
          <a:xfrm>
            <a:off x="8995079" y="6027003"/>
            <a:ext cx="1248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>
                <a:solidFill>
                  <a:srgbClr val="FF0000"/>
                </a:solidFill>
              </a:rPr>
              <a:t>Stable</a:t>
            </a:r>
            <a:r>
              <a:rPr lang="hu-HU" dirty="0" smtClean="0">
                <a:solidFill>
                  <a:srgbClr val="FF0000"/>
                </a:solidFill>
              </a:rPr>
              <a:t> </a:t>
            </a:r>
            <a:r>
              <a:rPr lang="hu-HU" dirty="0" err="1" smtClean="0"/>
              <a:t>ss</a:t>
            </a:r>
            <a:endParaRPr lang="hu-HU" dirty="0" smtClean="0"/>
          </a:p>
          <a:p>
            <a:r>
              <a:rPr lang="hu-HU" dirty="0" err="1" smtClean="0">
                <a:solidFill>
                  <a:srgbClr val="0070C0"/>
                </a:solidFill>
              </a:rPr>
              <a:t>Unstable</a:t>
            </a:r>
            <a:r>
              <a:rPr lang="hu-HU" dirty="0" smtClean="0">
                <a:solidFill>
                  <a:srgbClr val="0070C0"/>
                </a:solidFill>
              </a:rPr>
              <a:t> </a:t>
            </a:r>
            <a:r>
              <a:rPr lang="hu-HU" dirty="0" err="1" smtClean="0"/>
              <a:t>ss</a:t>
            </a:r>
            <a:endParaRPr lang="en-US" dirty="0"/>
          </a:p>
        </p:txBody>
      </p:sp>
      <p:cxnSp>
        <p:nvCxnSpPr>
          <p:cNvPr id="26" name="Egyenes összekötő nyíllal 25"/>
          <p:cNvCxnSpPr>
            <a:stCxn id="21" idx="3"/>
          </p:cNvCxnSpPr>
          <p:nvPr/>
        </p:nvCxnSpPr>
        <p:spPr>
          <a:xfrm>
            <a:off x="8357142" y="6404775"/>
            <a:ext cx="491178" cy="82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62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87086" y="0"/>
            <a:ext cx="12279086" cy="1405118"/>
          </a:xfrm>
        </p:spPr>
        <p:txBody>
          <a:bodyPr>
            <a:normAutofit/>
          </a:bodyPr>
          <a:lstStyle/>
          <a:p>
            <a:r>
              <a:rPr lang="hu-HU" dirty="0" err="1" smtClean="0"/>
              <a:t>Problem</a:t>
            </a:r>
            <a:endParaRPr lang="en-US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églalap 9"/>
              <p:cNvSpPr/>
              <p:nvPr/>
            </p:nvSpPr>
            <p:spPr>
              <a:xfrm>
                <a:off x="423144" y="1319283"/>
                <a:ext cx="2360005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hu-HU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hu-HU" sz="2000" dirty="0" smtClean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>
                  <a:solidFill>
                    <a:srgbClr val="00B05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  <a:p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églalap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144" y="1319283"/>
                <a:ext cx="2360005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églalap 2"/>
          <p:cNvSpPr/>
          <p:nvPr/>
        </p:nvSpPr>
        <p:spPr>
          <a:xfrm>
            <a:off x="306911" y="2906983"/>
            <a:ext cx="3583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(v) Characterization of steady states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338202" y="3544084"/>
                <a:ext cx="21369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hu-H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a:rPr lang="hu-H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=0,</m:t>
                      </m:r>
                      <m:sSub>
                        <m:sSubPr>
                          <m:ctrlP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hu-H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202" y="3544084"/>
                <a:ext cx="2136995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3889943" y="1405118"/>
                <a:ext cx="3580467" cy="1127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J</a:t>
                </a:r>
                <a:r>
                  <a:rPr lang="hu-H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f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f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y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g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g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y</m:t>
                                  </m:r>
                                </m:den>
                              </m:f>
                            </m:e>
                          </m:mr>
                        </m:m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m:rPr>
                                  <m:brk m:alnAt="7"/>
                                </m:rPr>
                                <a:rPr lang="hu-HU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9943" y="1405118"/>
                <a:ext cx="3580467" cy="1127232"/>
              </a:xfrm>
              <a:prstGeom prst="rect">
                <a:avLst/>
              </a:prstGeom>
              <a:blipFill rotWithShape="0">
                <a:blip r:embed="rId4"/>
                <a:stretch>
                  <a:fillRect l="-13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Egyenes összekötő nyíllal 12"/>
          <p:cNvCxnSpPr/>
          <p:nvPr/>
        </p:nvCxnSpPr>
        <p:spPr>
          <a:xfrm>
            <a:off x="2563813" y="3728750"/>
            <a:ext cx="6835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églalap 14"/>
              <p:cNvSpPr/>
              <p:nvPr/>
            </p:nvSpPr>
            <p:spPr>
              <a:xfrm>
                <a:off x="3479078" y="3423340"/>
                <a:ext cx="1066638" cy="554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hu-HU" i="1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églalap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78" y="3423340"/>
                <a:ext cx="1066638" cy="55425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Szövegdoboz 15"/>
          <p:cNvSpPr txBox="1"/>
          <p:nvPr/>
        </p:nvSpPr>
        <p:spPr>
          <a:xfrm>
            <a:off x="3479078" y="4086737"/>
            <a:ext cx="150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Jacobian</a:t>
            </a:r>
            <a:endParaRPr lang="en-US" dirty="0"/>
          </a:p>
        </p:txBody>
      </p:sp>
      <p:cxnSp>
        <p:nvCxnSpPr>
          <p:cNvPr id="17" name="Egyenes összekötő nyíllal 16"/>
          <p:cNvCxnSpPr/>
          <p:nvPr/>
        </p:nvCxnSpPr>
        <p:spPr>
          <a:xfrm>
            <a:off x="4637613" y="3728750"/>
            <a:ext cx="6835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églalap 17"/>
              <p:cNvSpPr/>
              <p:nvPr/>
            </p:nvSpPr>
            <p:spPr>
              <a:xfrm>
                <a:off x="5413091" y="3423340"/>
                <a:ext cx="2556149" cy="5598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 smtClean="0"/>
                  <a:t>det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</m:mr>
                        </m:m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8" name="Téglalap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091" y="3423340"/>
                <a:ext cx="2556149" cy="559897"/>
              </a:xfrm>
              <a:prstGeom prst="rect">
                <a:avLst/>
              </a:prstGeom>
              <a:blipFill rotWithShape="0">
                <a:blip r:embed="rId6"/>
                <a:stretch>
                  <a:fillRect l="-2148" b="-1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Szövegdoboz 18"/>
          <p:cNvSpPr txBox="1"/>
          <p:nvPr/>
        </p:nvSpPr>
        <p:spPr>
          <a:xfrm>
            <a:off x="5708217" y="4086737"/>
            <a:ext cx="150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eigenvalues</a:t>
            </a:r>
            <a:endParaRPr lang="en-US" dirty="0"/>
          </a:p>
        </p:txBody>
      </p:sp>
      <p:sp>
        <p:nvSpPr>
          <p:cNvPr id="20" name="Téglalap 19"/>
          <p:cNvSpPr/>
          <p:nvPr/>
        </p:nvSpPr>
        <p:spPr>
          <a:xfrm>
            <a:off x="8061137" y="3544084"/>
            <a:ext cx="2260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(1–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(– 1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 =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8221909" y="4271403"/>
                <a:ext cx="15953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</a:t>
                </a:r>
                <a:r>
                  <a:rPr lang="hu-HU" baseline="-250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</a:t>
                </a:r>
                <a:r>
                  <a:rPr lang="hu-HU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</a:t>
                </a:r>
                <a:r>
                  <a:rPr lang="hu-HU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</a:t>
                </a:r>
                <a:r>
                  <a:rPr lang="hu-HU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, </a:t>
                </a:r>
                <a:r>
                  <a:rPr lang="hu-HU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</a:t>
                </a:r>
                <a:r>
                  <a:rPr lang="hu-HU" baseline="-250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hu-HU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hu-H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hu-H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</a:t>
                </a:r>
                <a:endParaRPr lang="en-US" dirty="0"/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909" y="4271403"/>
                <a:ext cx="1595309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3448" t="-13333" r="-2299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Kép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58001" y="4915580"/>
            <a:ext cx="1266825" cy="1381125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8792906" y="6386884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saddle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0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87086" y="0"/>
            <a:ext cx="12279086" cy="1405118"/>
          </a:xfrm>
        </p:spPr>
        <p:txBody>
          <a:bodyPr>
            <a:normAutofit/>
          </a:bodyPr>
          <a:lstStyle/>
          <a:p>
            <a:r>
              <a:rPr lang="hu-HU" dirty="0" err="1" smtClean="0"/>
              <a:t>Problem</a:t>
            </a:r>
            <a:endParaRPr lang="en-US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églalap 9"/>
              <p:cNvSpPr/>
              <p:nvPr/>
            </p:nvSpPr>
            <p:spPr>
              <a:xfrm>
                <a:off x="423144" y="1319283"/>
                <a:ext cx="2360005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hu-HU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hu-HU" sz="2000" dirty="0" smtClean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>
                  <a:solidFill>
                    <a:srgbClr val="00B05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 sz="2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  <a:p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églalap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144" y="1319283"/>
                <a:ext cx="2360005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églalap 2"/>
          <p:cNvSpPr/>
          <p:nvPr/>
        </p:nvSpPr>
        <p:spPr>
          <a:xfrm>
            <a:off x="306911" y="2906983"/>
            <a:ext cx="3583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(v) Characterization of steady states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338202" y="3544084"/>
                <a:ext cx="21332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hu-H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hu-HU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hu-H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202" y="3544084"/>
                <a:ext cx="2133213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3889943" y="1405118"/>
                <a:ext cx="3580467" cy="1127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J</a:t>
                </a:r>
                <a:r>
                  <a:rPr lang="hu-H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f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f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y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g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g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  <a:sym typeface="Symbol" panose="05050102010706020507" pitchFamily="18" charset="2"/>
                                    </a:rPr>
                                    <m:t></m:t>
                                  </m:r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y</m:t>
                                  </m:r>
                                </m:den>
                              </m:f>
                            </m:e>
                          </m:mr>
                        </m:m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m:rPr>
                                  <m:brk m:alnAt="7"/>
                                </m:rPr>
                                <a:rPr lang="hu-HU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9943" y="1405118"/>
                <a:ext cx="3580467" cy="1127232"/>
              </a:xfrm>
              <a:prstGeom prst="rect">
                <a:avLst/>
              </a:prstGeom>
              <a:blipFill rotWithShape="0">
                <a:blip r:embed="rId4"/>
                <a:stretch>
                  <a:fillRect l="-13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Egyenes összekötő nyíllal 12"/>
          <p:cNvCxnSpPr/>
          <p:nvPr/>
        </p:nvCxnSpPr>
        <p:spPr>
          <a:xfrm>
            <a:off x="2563813" y="3728750"/>
            <a:ext cx="6835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églalap 14"/>
              <p:cNvSpPr/>
              <p:nvPr/>
            </p:nvSpPr>
            <p:spPr>
              <a:xfrm>
                <a:off x="3479078" y="3423340"/>
                <a:ext cx="1066638" cy="5524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hu-HU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églalap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78" y="3423340"/>
                <a:ext cx="1066638" cy="55245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Szövegdoboz 15"/>
          <p:cNvSpPr txBox="1"/>
          <p:nvPr/>
        </p:nvSpPr>
        <p:spPr>
          <a:xfrm>
            <a:off x="3479078" y="4086737"/>
            <a:ext cx="150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Jacobian</a:t>
            </a:r>
            <a:endParaRPr lang="en-US" dirty="0"/>
          </a:p>
        </p:txBody>
      </p:sp>
      <p:cxnSp>
        <p:nvCxnSpPr>
          <p:cNvPr id="17" name="Egyenes összekötő nyíllal 16"/>
          <p:cNvCxnSpPr/>
          <p:nvPr/>
        </p:nvCxnSpPr>
        <p:spPr>
          <a:xfrm>
            <a:off x="4637613" y="3728750"/>
            <a:ext cx="6835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églalap 17"/>
              <p:cNvSpPr/>
              <p:nvPr/>
            </p:nvSpPr>
            <p:spPr>
              <a:xfrm>
                <a:off x="5413091" y="3423340"/>
                <a:ext cx="2152192" cy="5598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 smtClean="0"/>
                  <a:t>det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</m:mr>
                        </m:m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8" name="Téglalap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091" y="3423340"/>
                <a:ext cx="2152192" cy="559897"/>
              </a:xfrm>
              <a:prstGeom prst="rect">
                <a:avLst/>
              </a:prstGeom>
              <a:blipFill rotWithShape="0">
                <a:blip r:embed="rId6"/>
                <a:stretch>
                  <a:fillRect l="-2550" b="-1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Szövegdoboz 18"/>
          <p:cNvSpPr txBox="1"/>
          <p:nvPr/>
        </p:nvSpPr>
        <p:spPr>
          <a:xfrm>
            <a:off x="5708217" y="4086737"/>
            <a:ext cx="150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eigenvalues</a:t>
            </a:r>
            <a:endParaRPr lang="en-US" dirty="0"/>
          </a:p>
        </p:txBody>
      </p:sp>
      <p:sp>
        <p:nvSpPr>
          <p:cNvPr id="20" name="Téglalap 19"/>
          <p:cNvSpPr/>
          <p:nvPr/>
        </p:nvSpPr>
        <p:spPr>
          <a:xfrm>
            <a:off x="8061137" y="3544084"/>
            <a:ext cx="19287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(–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(1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+2 = 0 </a:t>
            </a:r>
          </a:p>
          <a:p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hu-H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 +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</a:t>
            </a:r>
            <a:endParaRPr lang="en-US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8221909" y="4271403"/>
                <a:ext cx="1517723" cy="6728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909" y="4271403"/>
                <a:ext cx="1517723" cy="67281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zövegdoboz 6"/>
          <p:cNvSpPr txBox="1"/>
          <p:nvPr/>
        </p:nvSpPr>
        <p:spPr>
          <a:xfrm>
            <a:off x="8255419" y="6417646"/>
            <a:ext cx="1540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/>
              <a:t>u</a:t>
            </a:r>
            <a:r>
              <a:rPr lang="hu-HU" dirty="0" err="1" smtClean="0"/>
              <a:t>nstable</a:t>
            </a:r>
            <a:r>
              <a:rPr lang="hu-HU" dirty="0" smtClean="0"/>
              <a:t> </a:t>
            </a:r>
            <a:r>
              <a:rPr lang="hu-HU" dirty="0" err="1" smtClean="0"/>
              <a:t>focus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/>
              <p:cNvSpPr/>
              <p:nvPr/>
            </p:nvSpPr>
            <p:spPr>
              <a:xfrm>
                <a:off x="338202" y="5966180"/>
                <a:ext cx="24624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hu-HU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  <m: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1,</m:t>
                      </m:r>
                      <m:sSub>
                        <m:sSubPr>
                          <m:ctrlP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hu-HU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ss</m:t>
                          </m:r>
                        </m:sub>
                      </m:sSub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hu-H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202" y="5966180"/>
                <a:ext cx="2462469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Egyenes összekötő nyíllal 10"/>
          <p:cNvCxnSpPr>
            <a:stCxn id="8" idx="3"/>
          </p:cNvCxnSpPr>
          <p:nvPr/>
        </p:nvCxnSpPr>
        <p:spPr>
          <a:xfrm flipV="1">
            <a:off x="2800671" y="4545367"/>
            <a:ext cx="1016727" cy="16054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Kép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92090" y="4948256"/>
            <a:ext cx="126682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44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3" y="0"/>
            <a:ext cx="9144000" cy="1405118"/>
          </a:xfrm>
        </p:spPr>
        <p:txBody>
          <a:bodyPr>
            <a:normAutofit/>
          </a:bodyPr>
          <a:lstStyle/>
          <a:p>
            <a:r>
              <a:rPr lang="en-US" dirty="0" smtClean="0"/>
              <a:t>Chemical kinetics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314700" y="55498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210363" y="5333999"/>
            <a:ext cx="2040462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68780"/>
            <a:ext cx="12192000" cy="352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62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3" y="0"/>
            <a:ext cx="9144000" cy="1405118"/>
          </a:xfrm>
        </p:spPr>
        <p:txBody>
          <a:bodyPr>
            <a:normAutofit/>
          </a:bodyPr>
          <a:lstStyle/>
          <a:p>
            <a:r>
              <a:rPr lang="en-US" dirty="0" smtClean="0"/>
              <a:t>Chemical kinetics</a:t>
            </a:r>
            <a:endParaRPr lang="en-US" sz="4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3040380" y="1646550"/>
                <a:ext cx="6096000" cy="203466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hangingPunct="0">
                  <a:spcBef>
                    <a:spcPts val="600"/>
                  </a:spcBef>
                  <a:spcAft>
                    <a:spcPts val="400"/>
                  </a:spcAft>
                  <a:tabLst>
                    <a:tab pos="431800" algn="l"/>
                    <a:tab pos="6120765" algn="r"/>
                  </a:tabLst>
                </a:pPr>
                <a:r>
                  <a:rPr lang="en-US" b="1" dirty="0" smtClean="0">
                    <a:latin typeface="Cambria Math" panose="02040503050406030204" pitchFamily="18" charset="0"/>
                    <a:ea typeface="Times New Roman" panose="02020603050405020304" pitchFamily="18" charset="0"/>
                  </a:rPr>
                  <a:t>Chemical reaction</a:t>
                </a:r>
              </a:p>
              <a:p>
                <a:pPr algn="r" hangingPunct="0">
                  <a:spcBef>
                    <a:spcPts val="600"/>
                  </a:spcBef>
                  <a:spcAft>
                    <a:spcPts val="400"/>
                  </a:spcAft>
                  <a:tabLst>
                    <a:tab pos="431800" algn="l"/>
                    <a:tab pos="6120765" algn="r"/>
                  </a:tabLs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α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hu-HU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β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𝐵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+…</m:t>
                    </m:r>
                    <m:box>
                      <m:boxPr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    </m:t>
                            </m:r>
                            <m:r>
                              <a:rPr lang="hu-HU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  </m:t>
                            </m:r>
                            <m: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𝑘</m:t>
                            </m:r>
                            <m:r>
                              <a:rPr lang="hu-HU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      </m:t>
                            </m:r>
                          </m:e>
                        </m:groupChr>
                      </m:e>
                    </m:box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hu-HU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α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′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hu-HU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β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′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𝐵</m:t>
                    </m:r>
                    <m:r>
                      <a:rPr lang="hu-HU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+…</m:t>
                    </m:r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endParaRPr lang="hu-HU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>
                  <a:tabLst>
                    <a:tab pos="431800" algn="l"/>
                    <a:tab pos="6120765" algn="r"/>
                  </a:tabLst>
                </a:pPr>
                <a:endParaRPr lang="hu-HU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>
                  <a:tabLst>
                    <a:tab pos="431800" algn="l"/>
                    <a:tab pos="6120765" algn="r"/>
                  </a:tabLst>
                </a:pP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B, 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… </a:t>
                </a: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chemical species</a:t>
                </a:r>
                <a:endParaRPr lang="en-US" sz="1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>
                  <a:tabLst>
                    <a:tab pos="431800" algn="l"/>
                    <a:tab pos="6120765" algn="r"/>
                  </a:tabLst>
                </a:pP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</a:t>
                </a: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</a:t>
                </a: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…</a:t>
                </a: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</a:t>
                </a: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’, </a:t>
                </a:r>
                <a:r>
                  <a:rPr lang="en-US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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’ stoichiometric coefficient</a:t>
                </a:r>
                <a:endParaRPr lang="en-US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 hangingPunct="0">
                  <a:tabLst>
                    <a:tab pos="431800" algn="l"/>
                    <a:tab pos="6120765" algn="r"/>
                  </a:tabLst>
                </a:pPr>
                <a:r>
                  <a:rPr lang="en-US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k</a:t>
                </a:r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reaction rate constant</a:t>
                </a:r>
                <a:endPara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380" y="1646550"/>
                <a:ext cx="6096000" cy="2034660"/>
              </a:xfrm>
              <a:prstGeom prst="rect">
                <a:avLst/>
              </a:prstGeom>
              <a:blipFill rotWithShape="0">
                <a:blip r:embed="rId3"/>
                <a:stretch>
                  <a:fillRect l="-900" t="-1796" b="-38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4556781" y="3636383"/>
                <a:ext cx="2133084" cy="12111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mass action kinetics</a:t>
                </a:r>
                <a:endParaRPr lang="hu-HU" dirty="0" smtClean="0">
                  <a:solidFill>
                    <a:srgbClr val="FF0000"/>
                  </a:solidFill>
                </a:endParaRPr>
              </a:p>
              <a:p>
                <a:endParaRPr lang="hu-HU" dirty="0" smtClean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b="0" i="0">
                        <a:latin typeface="Cambria Math" panose="02040503050406030204" pitchFamily="18" charset="0"/>
                      </a:rPr>
                      <m:t>v</m:t>
                    </m:r>
                    <m:r>
                      <a:rPr lang="hu-HU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hu-HU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hu-HU">
                            <a:latin typeface="Cambria Math" panose="02040503050406030204" pitchFamily="18" charset="0"/>
                          </a:rPr>
                          <m:t>α</m:t>
                        </m:r>
                      </m:sup>
                    </m:sSup>
                    <m:sSup>
                      <m:sSup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hu-HU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hu-HU">
                            <a:latin typeface="Cambria Math" panose="02040503050406030204" pitchFamily="18" charset="0"/>
                          </a:rPr>
                          <m:t>β</m:t>
                        </m:r>
                      </m:sup>
                    </m:sSup>
                    <m:r>
                      <a:rPr lang="hu-HU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hu-HU" dirty="0"/>
                  <a:t> </a:t>
                </a:r>
                <a:endParaRPr lang="hu-HU" dirty="0" smtClean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i="0">
                        <a:latin typeface="Cambria Math" panose="02040503050406030204" pitchFamily="18" charset="0"/>
                      </a:rPr>
                      <m:t>v</m:t>
                    </m:r>
                  </m:oMath>
                </a14:m>
                <a:r>
                  <a:rPr lang="hu-HU" dirty="0" smtClean="0"/>
                  <a:t> is </a:t>
                </a:r>
                <a:r>
                  <a:rPr lang="hu-HU" dirty="0" err="1" smtClean="0"/>
                  <a:t>the</a:t>
                </a:r>
                <a:r>
                  <a:rPr lang="hu-HU" dirty="0" smtClean="0"/>
                  <a:t> </a:t>
                </a:r>
                <a:r>
                  <a:rPr lang="hu-HU" dirty="0" err="1" smtClean="0"/>
                  <a:t>reaction</a:t>
                </a:r>
                <a:r>
                  <a:rPr lang="hu-HU" dirty="0" smtClean="0"/>
                  <a:t> </a:t>
                </a:r>
                <a:r>
                  <a:rPr lang="hu-HU" dirty="0" err="1" smtClean="0"/>
                  <a:t>rate</a:t>
                </a:r>
                <a:endParaRPr lang="en-US" dirty="0"/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6781" y="3636383"/>
                <a:ext cx="2133084" cy="1211101"/>
              </a:xfrm>
              <a:prstGeom prst="rect">
                <a:avLst/>
              </a:prstGeom>
              <a:blipFill rotWithShape="0">
                <a:blip r:embed="rId4"/>
                <a:stretch>
                  <a:fillRect l="-2579" t="-3030" r="-1146"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3125315" y="4802656"/>
                <a:ext cx="4782656" cy="630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dt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̇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acc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α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v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α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k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</m:e>
                        <m: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α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e>
                          </m:d>
                        </m:e>
                        <m: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β</m:t>
                          </m:r>
                        </m:sup>
                      </m:sSup>
                      <m:r>
                        <a:rPr lang="en-US" i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315" y="4802656"/>
                <a:ext cx="4782656" cy="63049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314700" y="55498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210363" y="5333999"/>
            <a:ext cx="2040462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955056"/>
              </p:ext>
            </p:extLst>
          </p:nvPr>
        </p:nvGraphicFramePr>
        <p:xfrm>
          <a:off x="4383324" y="5504010"/>
          <a:ext cx="2266637" cy="72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r:id="rId6" imgW="1320227" imgH="431613" progId="Equation.3">
                  <p:embed/>
                </p:oleObj>
              </mc:Choice>
              <mc:Fallback>
                <p:oleObj r:id="rId6" imgW="1320227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3324" y="5504010"/>
                        <a:ext cx="2266637" cy="7244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6846927" y="5681567"/>
            <a:ext cx="3717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</a:t>
            </a:r>
            <a:r>
              <a:rPr lang="en-US" dirty="0" smtClean="0"/>
              <a:t> is the number of chemical reactions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63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3" y="0"/>
            <a:ext cx="9144000" cy="1405118"/>
          </a:xfrm>
        </p:spPr>
        <p:txBody>
          <a:bodyPr>
            <a:normAutofit/>
          </a:bodyPr>
          <a:lstStyle/>
          <a:p>
            <a:r>
              <a:rPr lang="en-US" dirty="0" smtClean="0"/>
              <a:t>Examples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4947068" y="1539359"/>
            <a:ext cx="2090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reaction mechanism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1077583" y="2324100"/>
            <a:ext cx="19132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2A + B → C</a:t>
            </a:r>
          </a:p>
          <a:p>
            <a:r>
              <a:rPr lang="hu-HU" sz="2400" dirty="0" smtClean="0"/>
              <a:t>2C → D + A</a:t>
            </a:r>
          </a:p>
          <a:p>
            <a:r>
              <a:rPr lang="hu-HU" sz="2400" dirty="0" smtClean="0"/>
              <a:t>D </a:t>
            </a:r>
            <a:r>
              <a:rPr lang="hu-HU" sz="2400" dirty="0"/>
              <a:t>→ </a:t>
            </a:r>
            <a:r>
              <a:rPr lang="hu-HU" sz="2400" dirty="0" smtClean="0"/>
              <a:t>2B</a:t>
            </a:r>
            <a:endParaRPr lang="hu-HU" sz="2400" dirty="0"/>
          </a:p>
          <a:p>
            <a:endParaRPr lang="en-US" dirty="0"/>
          </a:p>
        </p:txBody>
      </p:sp>
      <p:sp>
        <p:nvSpPr>
          <p:cNvPr id="5" name="Szövegdoboz 4"/>
          <p:cNvSpPr txBox="1"/>
          <p:nvPr/>
        </p:nvSpPr>
        <p:spPr>
          <a:xfrm>
            <a:off x="2857500" y="2324100"/>
            <a:ext cx="191326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v</a:t>
            </a:r>
            <a:r>
              <a:rPr lang="hu-HU" sz="2400" baseline="-25000" dirty="0" smtClean="0"/>
              <a:t>1</a:t>
            </a:r>
            <a:r>
              <a:rPr lang="hu-HU" sz="2400" dirty="0" smtClean="0"/>
              <a:t>=</a:t>
            </a:r>
            <a:r>
              <a:rPr lang="hu-HU" sz="2400" i="1" dirty="0" smtClean="0"/>
              <a:t>k</a:t>
            </a:r>
            <a:r>
              <a:rPr lang="hu-HU" sz="2400" baseline="-25000" dirty="0" smtClean="0"/>
              <a:t>1</a:t>
            </a:r>
            <a:r>
              <a:rPr lang="hu-HU" sz="2400" i="1" dirty="0" smtClean="0"/>
              <a:t>ab</a:t>
            </a:r>
          </a:p>
          <a:p>
            <a:r>
              <a:rPr lang="hu-HU" sz="2400" dirty="0" smtClean="0"/>
              <a:t>v</a:t>
            </a:r>
            <a:r>
              <a:rPr lang="hu-HU" sz="2400" baseline="-25000" dirty="0" smtClean="0"/>
              <a:t>2</a:t>
            </a:r>
            <a:r>
              <a:rPr lang="hu-HU" sz="2400" dirty="0" smtClean="0"/>
              <a:t>=</a:t>
            </a:r>
            <a:r>
              <a:rPr lang="hu-HU" sz="2400" i="1" dirty="0" smtClean="0"/>
              <a:t>k</a:t>
            </a:r>
            <a:r>
              <a:rPr lang="hu-HU" sz="2400" baseline="-25000" dirty="0" smtClean="0"/>
              <a:t>2</a:t>
            </a:r>
            <a:r>
              <a:rPr lang="hu-HU" sz="2400" i="1" dirty="0"/>
              <a:t>c</a:t>
            </a:r>
            <a:r>
              <a:rPr lang="hu-HU" sz="2400" baseline="30000" dirty="0" smtClean="0"/>
              <a:t>2</a:t>
            </a:r>
          </a:p>
          <a:p>
            <a:r>
              <a:rPr lang="hu-HU" sz="2400" dirty="0" smtClean="0"/>
              <a:t>v</a:t>
            </a:r>
            <a:r>
              <a:rPr lang="hu-HU" sz="2400" baseline="-25000" dirty="0" smtClean="0"/>
              <a:t>3</a:t>
            </a:r>
            <a:r>
              <a:rPr lang="hu-HU" sz="2400" dirty="0" smtClean="0"/>
              <a:t>=</a:t>
            </a:r>
            <a:r>
              <a:rPr lang="hu-HU" sz="2400" i="1" dirty="0" smtClean="0"/>
              <a:t>k</a:t>
            </a:r>
            <a:r>
              <a:rPr lang="hu-HU" sz="2400" baseline="-25000" dirty="0" smtClean="0"/>
              <a:t>3</a:t>
            </a:r>
            <a:r>
              <a:rPr lang="hu-HU" sz="2400" i="1" dirty="0"/>
              <a:t>d</a:t>
            </a:r>
          </a:p>
          <a:p>
            <a:endParaRPr lang="en-US" baseline="30000" dirty="0"/>
          </a:p>
          <a:p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3171825" y="37052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8608119" y="5686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2</a:t>
            </a: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/>
              <p:cNvSpPr/>
              <p:nvPr/>
            </p:nvSpPr>
            <p:spPr>
              <a:xfrm>
                <a:off x="7650132" y="2041179"/>
                <a:ext cx="1912768" cy="33675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hu-HU" sz="2400" b="0" i="0" smtClean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i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sz="2400" b="0" i="0" smtClean="0">
                        <a:latin typeface="Cambria Math" panose="02040503050406030204" pitchFamily="18" charset="0"/>
                      </a:rPr>
                      <m:t>−2</m:t>
                    </m:r>
                    <m:r>
                      <m:rPr>
                        <m:nor/>
                      </m:rPr>
                      <a:rPr lang="hu-HU" sz="2400" dirty="0"/>
                      <m:t>v</m:t>
                    </m:r>
                    <m:r>
                      <m:rPr>
                        <m:nor/>
                      </m:rPr>
                      <a:rPr lang="hu-HU" sz="2400" baseline="-25000" dirty="0"/>
                      <m:t>1</m:t>
                    </m:r>
                  </m:oMath>
                </a14:m>
                <a:r>
                  <a:rPr lang="hu-HU" sz="2400" dirty="0" smtClean="0"/>
                  <a:t>+</a:t>
                </a:r>
                <a:r>
                  <a:rPr lang="hu-HU" sz="2400" dirty="0"/>
                  <a:t>v</a:t>
                </a:r>
                <a:r>
                  <a:rPr lang="hu-HU" sz="2400" baseline="-25000" dirty="0" smtClean="0"/>
                  <a:t>2</a:t>
                </a:r>
              </a:p>
              <a:p>
                <a:endParaRPr lang="hu-HU" sz="2400" baseline="-250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hu-HU" sz="2400" i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i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sz="240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hu-HU" sz="2400" dirty="0"/>
                      <m:t>v</m:t>
                    </m:r>
                    <m:r>
                      <m:rPr>
                        <m:nor/>
                      </m:rPr>
                      <a:rPr lang="hu-HU" sz="2400" baseline="-25000" dirty="0"/>
                      <m:t>1</m:t>
                    </m:r>
                  </m:oMath>
                </a14:m>
                <a:r>
                  <a:rPr lang="hu-HU" sz="2400" dirty="0"/>
                  <a:t>+</a:t>
                </a:r>
                <a:r>
                  <a:rPr lang="hu-HU" sz="2400" dirty="0" smtClean="0"/>
                  <a:t>2</a:t>
                </a:r>
                <a:r>
                  <a:rPr lang="hu-HU" sz="2400" dirty="0"/>
                  <a:t>v</a:t>
                </a:r>
                <a:r>
                  <a:rPr lang="hu-HU" sz="2400" baseline="-25000" dirty="0" smtClean="0"/>
                  <a:t>3</a:t>
                </a:r>
              </a:p>
              <a:p>
                <a:endParaRPr lang="hu-HU" sz="2400" baseline="-250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hu-HU" sz="2400" i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i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hu-HU" sz="2400" dirty="0"/>
                      <m:t>v</m:t>
                    </m:r>
                    <m:r>
                      <m:rPr>
                        <m:nor/>
                      </m:rPr>
                      <a:rPr lang="hu-HU" sz="2400" baseline="-25000" dirty="0"/>
                      <m:t>1</m:t>
                    </m:r>
                    <m:r>
                      <a:rPr lang="hu-HU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hu-HU" sz="2400" dirty="0" smtClean="0"/>
                  <a:t>2v</a:t>
                </a:r>
                <a:r>
                  <a:rPr lang="hu-HU" sz="2400" baseline="-25000" dirty="0" smtClean="0"/>
                  <a:t>2</a:t>
                </a:r>
              </a:p>
              <a:p>
                <a:endParaRPr lang="hu-HU" sz="2400" baseline="-250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hu-HU" sz="2400" i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i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hu-HU" sz="2400" dirty="0"/>
                      <m:t>v</m:t>
                    </m:r>
                    <m:r>
                      <m:rPr>
                        <m:nor/>
                      </m:rPr>
                      <a:rPr lang="hu-HU" sz="2400" b="0" i="0" baseline="-25000" dirty="0" smtClean="0"/>
                      <m:t>2</m:t>
                    </m:r>
                    <m:r>
                      <a:rPr lang="hu-HU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hu-HU" sz="2400" dirty="0" smtClean="0"/>
                  <a:t>v</a:t>
                </a:r>
                <a:r>
                  <a:rPr lang="hu-HU" sz="2400" baseline="-25000" dirty="0" smtClean="0"/>
                  <a:t>3</a:t>
                </a:r>
                <a:endParaRPr lang="hu-HU" sz="2400" baseline="-250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0132" y="2041179"/>
                <a:ext cx="1912768" cy="3367589"/>
              </a:xfrm>
              <a:prstGeom prst="rect">
                <a:avLst/>
              </a:prstGeom>
              <a:blipFill rotWithShape="0">
                <a:blip r:embed="rId2"/>
                <a:stretch>
                  <a:fillRect r="-6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377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2" y="0"/>
            <a:ext cx="9723767" cy="14051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 of linear differential equations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509043" y="1405118"/>
            <a:ext cx="651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dirty="0" smtClean="0">
                <a:solidFill>
                  <a:srgbClr val="FF0000"/>
                </a:solidFill>
              </a:rPr>
              <a:t>1D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352550" y="2271236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hangingPunct="0">
              <a:tabLst>
                <a:tab pos="431800" algn="l"/>
                <a:tab pos="6120765" algn="r"/>
              </a:tabLs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x/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kx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0) =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 hangingPunct="0">
              <a:tabLst>
                <a:tab pos="431800" algn="l"/>
                <a:tab pos="6120765" algn="r"/>
              </a:tabLst>
            </a:pP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Steady state: if d</a:t>
            </a:r>
            <a:r>
              <a:rPr lang="en-US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x/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 0 → </a:t>
            </a:r>
            <a:r>
              <a:rPr lang="en-US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kx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= 0 → </a:t>
            </a:r>
            <a:r>
              <a:rPr lang="en-US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 0</a:t>
            </a:r>
          </a:p>
          <a:p>
            <a:pPr algn="just" hangingPunct="0">
              <a:tabLst>
                <a:tab pos="431800" algn="l"/>
                <a:tab pos="6120765" algn="r"/>
              </a:tabLst>
            </a:pPr>
            <a:endParaRPr lang="en-US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Solution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x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=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∙e</a:t>
            </a:r>
            <a:r>
              <a:rPr lang="en-US" sz="2000" i="1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endParaRPr lang="en-US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Steady state at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0, </a:t>
            </a:r>
          </a:p>
          <a:p>
            <a:pPr algn="just" hangingPunct="0">
              <a:tabLst>
                <a:tab pos="431800" algn="l"/>
                <a:tab pos="6120765" algn="r"/>
              </a:tabLst>
            </a:pP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&lt; 0  stable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→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0, i.e.,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goes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endParaRPr lang="en-US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tabLst>
                <a:tab pos="431800" algn="l"/>
                <a:tab pos="6120765" algn="r"/>
              </a:tabLs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if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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  unstable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→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∞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7" name="Kép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691" y="1686461"/>
            <a:ext cx="3829050" cy="3190875"/>
          </a:xfrm>
          <a:prstGeom prst="rect">
            <a:avLst/>
          </a:prstGeom>
        </p:spPr>
      </p:pic>
      <p:sp>
        <p:nvSpPr>
          <p:cNvPr id="18" name="Téglalap 17"/>
          <p:cNvSpPr/>
          <p:nvPr/>
        </p:nvSpPr>
        <p:spPr>
          <a:xfrm>
            <a:off x="7660962" y="5133558"/>
            <a:ext cx="26933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tabLst>
                <a:tab pos="431800" algn="l"/>
                <a:tab pos="6120765" algn="r"/>
              </a:tabLst>
            </a:pPr>
            <a:r>
              <a:rPr lang="hu-H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hu-H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hu-H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 → ∞,</a:t>
            </a:r>
            <a:r>
              <a:rPr lang="hu-H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2800" i="1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→ ∞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3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2" y="0"/>
            <a:ext cx="9723767" cy="14051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 of linear differential equations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509043" y="1405118"/>
            <a:ext cx="651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dirty="0">
                <a:solidFill>
                  <a:srgbClr val="FF0000"/>
                </a:solidFill>
              </a:rPr>
              <a:t>2</a:t>
            </a:r>
            <a:r>
              <a:rPr lang="hu-HU" sz="3200" b="1" dirty="0" smtClean="0">
                <a:solidFill>
                  <a:srgbClr val="FF0000"/>
                </a:solidFill>
              </a:rPr>
              <a:t>D</a:t>
            </a:r>
            <a:endParaRPr lang="en-US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1343025" y="2256593"/>
                <a:ext cx="6096000" cy="77457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 hangingPunct="0">
                  <a:spcBef>
                    <a:spcPts val="600"/>
                  </a:spcBef>
                  <a:spcAft>
                    <a:spcPts val="400"/>
                  </a:spcAft>
                  <a:tabLst>
                    <a:tab pos="431800" algn="l"/>
                    <a:tab pos="6120765" algn="r"/>
                  </a:tabLst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i="1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a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11</a:t>
                </a:r>
                <a:r>
                  <a:rPr lang="hu-HU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+ a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12</a:t>
                </a:r>
                <a:r>
                  <a:rPr lang="hu-HU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endParaRPr lang="hu-HU" i="1" dirty="0" smtClean="0">
                  <a:effectLst/>
                  <a:latin typeface="Cambria Math" panose="02040503050406030204" pitchFamily="18" charset="0"/>
                </a:endParaRPr>
              </a:p>
              <a:p>
                <a:pPr algn="just" hangingPunct="0">
                  <a:spcBef>
                    <a:spcPts val="600"/>
                  </a:spcBef>
                  <a:spcAft>
                    <a:spcPts val="400"/>
                  </a:spcAft>
                  <a:tabLst>
                    <a:tab pos="431800" algn="l"/>
                    <a:tab pos="6120765" algn="r"/>
                  </a:tabLst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i="1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a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21</a:t>
                </a:r>
                <a:r>
                  <a:rPr lang="hu-HU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+ a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22</a:t>
                </a:r>
                <a:r>
                  <a:rPr lang="hu-HU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endParaRPr lang="en-US" dirty="0"/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25" y="2256593"/>
                <a:ext cx="6096000" cy="774571"/>
              </a:xfrm>
              <a:prstGeom prst="rect">
                <a:avLst/>
              </a:prstGeom>
              <a:blipFill rotWithShape="0">
                <a:blip r:embed="rId2"/>
                <a:stretch>
                  <a:fillRect t="-3937" b="-11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1236731" y="3438473"/>
                <a:ext cx="4115678" cy="8272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i="1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 i="1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hu-HU" baseline="-250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 i="1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hu-HU" i="1" baseline="-250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   </a:t>
                </a:r>
                <a:r>
                  <a:rPr lang="hu-HU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b="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  <m:r>
                                    <a:rPr lang="hu-HU" b="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</a:t>
                </a:r>
                <a:r>
                  <a:rPr lang="hu-HU" i="1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en-US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 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0) = </a:t>
                </a:r>
                <a:r>
                  <a:rPr lang="hu-HU" i="1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en-US" baseline="-250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731" y="3438473"/>
                <a:ext cx="4115678" cy="827214"/>
              </a:xfrm>
              <a:prstGeom prst="rect">
                <a:avLst/>
              </a:prstGeom>
              <a:blipFill rotWithShape="0"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Egyenes összekötő nyíllal 6"/>
          <p:cNvCxnSpPr/>
          <p:nvPr/>
        </p:nvCxnSpPr>
        <p:spPr>
          <a:xfrm>
            <a:off x="4893358" y="2658856"/>
            <a:ext cx="18913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/>
              <p:cNvSpPr/>
              <p:nvPr/>
            </p:nvSpPr>
            <p:spPr>
              <a:xfrm>
                <a:off x="8637707" y="2256593"/>
                <a:ext cx="138531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32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3200" i="1" u="sng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32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sz="3200" i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3200" dirty="0"/>
              </a:p>
            </p:txBody>
          </p:sp>
        </mc:Choice>
        <mc:Fallback xmlns=""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7707" y="2256593"/>
                <a:ext cx="1385316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15625" r="-3084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zövegdoboz 8"/>
          <p:cNvSpPr txBox="1"/>
          <p:nvPr/>
        </p:nvSpPr>
        <p:spPr>
          <a:xfrm>
            <a:off x="1058532" y="4600575"/>
            <a:ext cx="288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accent5"/>
                </a:solidFill>
              </a:rPr>
              <a:t>(i) </a:t>
            </a:r>
            <a:r>
              <a:rPr lang="en-US" dirty="0">
                <a:solidFill>
                  <a:schemeClr val="accent5"/>
                </a:solidFill>
              </a:rPr>
              <a:t>What is the steady state?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églalap 9"/>
              <p:cNvSpPr/>
              <p:nvPr/>
            </p:nvSpPr>
            <p:spPr>
              <a:xfrm>
                <a:off x="1420482" y="5073962"/>
                <a:ext cx="216341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24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2400" i="1" u="sng"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24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 → </a:t>
                </a:r>
                <a:r>
                  <a:rPr lang="hu-HU" sz="2400" b="1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sz="2400" i="1" u="sng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2400" i="1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:r>
                  <a:rPr lang="hu-HU" sz="2400" u="sng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hu-HU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10" name="Téglalap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0482" y="5073962"/>
                <a:ext cx="2163413" cy="461665"/>
              </a:xfrm>
              <a:prstGeom prst="rect">
                <a:avLst/>
              </a:prstGeom>
              <a:blipFill rotWithShape="0">
                <a:blip r:embed="rId5"/>
                <a:stretch>
                  <a:fillRect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églalap 10"/>
          <p:cNvSpPr/>
          <p:nvPr/>
        </p:nvSpPr>
        <p:spPr>
          <a:xfrm>
            <a:off x="1952651" y="6321574"/>
            <a:ext cx="885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sz="2400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hu-HU" sz="24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4718698" y="4578662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accent5"/>
                </a:solidFill>
              </a:rPr>
              <a:t>(</a:t>
            </a:r>
            <a:r>
              <a:rPr lang="hu-HU" dirty="0" err="1" smtClean="0">
                <a:solidFill>
                  <a:schemeClr val="accent5"/>
                </a:solidFill>
              </a:rPr>
              <a:t>ii</a:t>
            </a:r>
            <a:r>
              <a:rPr lang="hu-HU" dirty="0">
                <a:solidFill>
                  <a:schemeClr val="accent5"/>
                </a:solidFill>
              </a:rPr>
              <a:t>) </a:t>
            </a:r>
            <a:r>
              <a:rPr lang="hu-HU" dirty="0" err="1" smtClean="0">
                <a:solidFill>
                  <a:schemeClr val="accent5"/>
                </a:solidFill>
              </a:rPr>
              <a:t>Solution</a:t>
            </a:r>
            <a:r>
              <a:rPr lang="en-US" dirty="0" smtClean="0">
                <a:solidFill>
                  <a:schemeClr val="accent5"/>
                </a:solidFill>
              </a:rPr>
              <a:t>?</a:t>
            </a:r>
            <a:endParaRPr lang="en-US" dirty="0">
              <a:solidFill>
                <a:schemeClr val="accent5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Szövegdoboz 13"/>
              <p:cNvSpPr txBox="1"/>
              <p:nvPr/>
            </p:nvSpPr>
            <p:spPr>
              <a:xfrm>
                <a:off x="4893358" y="5082875"/>
                <a:ext cx="1325812" cy="3561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)=</m:t>
                      </m:r>
                      <m:bar>
                        <m:bar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sSub>
                            <m:sSub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bar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b>
                            <m:sSub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Szövegdoboz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3358" y="5082875"/>
                <a:ext cx="1325812" cy="356188"/>
              </a:xfrm>
              <a:prstGeom prst="rect">
                <a:avLst/>
              </a:prstGeom>
              <a:blipFill rotWithShape="0">
                <a:blip r:embed="rId6"/>
                <a:stretch>
                  <a:fillRect l="-2304" t="-1724" r="-1382" b="-1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églalap 18"/>
          <p:cNvSpPr/>
          <p:nvPr/>
        </p:nvSpPr>
        <p:spPr>
          <a:xfrm>
            <a:off x="1563357" y="5535627"/>
            <a:ext cx="2304409" cy="774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spcBef>
                <a:spcPts val="600"/>
              </a:spcBef>
              <a:spcAft>
                <a:spcPts val="400"/>
              </a:spcAft>
              <a:tabLst>
                <a:tab pos="431800" algn="l"/>
                <a:tab pos="6120765" algn="r"/>
              </a:tabLst>
            </a:pP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 =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hu-HU" i="1" dirty="0" smtClean="0">
              <a:latin typeface="Cambria Math" panose="02040503050406030204" pitchFamily="18" charset="0"/>
            </a:endParaRPr>
          </a:p>
          <a:p>
            <a:pPr algn="just" hangingPunct="0">
              <a:spcBef>
                <a:spcPts val="600"/>
              </a:spcBef>
              <a:spcAft>
                <a:spcPts val="400"/>
              </a:spcAft>
              <a:tabLst>
                <a:tab pos="431800" algn="l"/>
                <a:tab pos="6120765" algn="r"/>
              </a:tabLst>
            </a:pPr>
            <a:r>
              <a:rPr lang="hu-HU" dirty="0" smtClean="0">
                <a:latin typeface="Cambria Math" panose="02040503050406030204" pitchFamily="18" charset="0"/>
                <a:ea typeface="Times New Roman" panose="02020603050405020304" pitchFamily="18" charset="0"/>
              </a:rPr>
              <a:t>0</a:t>
            </a:r>
            <a:r>
              <a:rPr lang="hu-HU" i="1" dirty="0" smtClean="0">
                <a:latin typeface="Cambria Math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dirty="0"/>
          </a:p>
        </p:txBody>
      </p:sp>
      <p:sp>
        <p:nvSpPr>
          <p:cNvPr id="20" name="Téglalap 19"/>
          <p:cNvSpPr/>
          <p:nvPr/>
        </p:nvSpPr>
        <p:spPr>
          <a:xfrm>
            <a:off x="4447516" y="5956433"/>
            <a:ext cx="1285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eigenvector</a:t>
            </a:r>
            <a:endParaRPr lang="en-US" dirty="0"/>
          </a:p>
        </p:txBody>
      </p:sp>
      <p:sp>
        <p:nvSpPr>
          <p:cNvPr id="21" name="Téglalap 20"/>
          <p:cNvSpPr/>
          <p:nvPr/>
        </p:nvSpPr>
        <p:spPr>
          <a:xfrm>
            <a:off x="6036976" y="5956433"/>
            <a:ext cx="1623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Eigenvalue</a:t>
            </a:r>
            <a:r>
              <a:rPr lang="hu-HU" dirty="0" smtClean="0"/>
              <a:t> of </a:t>
            </a:r>
            <a:r>
              <a:rPr lang="hu-HU" b="1" dirty="0" smtClean="0"/>
              <a:t>A</a:t>
            </a:r>
            <a:endParaRPr lang="en-US" b="1" dirty="0"/>
          </a:p>
        </p:txBody>
      </p:sp>
      <p:cxnSp>
        <p:nvCxnSpPr>
          <p:cNvPr id="23" name="Egyenes összekötő nyíllal 22"/>
          <p:cNvCxnSpPr>
            <a:stCxn id="20" idx="0"/>
          </p:cNvCxnSpPr>
          <p:nvPr/>
        </p:nvCxnSpPr>
        <p:spPr>
          <a:xfrm flipV="1">
            <a:off x="5090160" y="5374640"/>
            <a:ext cx="574040" cy="581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nyíllal 24"/>
          <p:cNvCxnSpPr>
            <a:stCxn id="21" idx="0"/>
          </p:cNvCxnSpPr>
          <p:nvPr/>
        </p:nvCxnSpPr>
        <p:spPr>
          <a:xfrm flipH="1" flipV="1">
            <a:off x="6036978" y="5260969"/>
            <a:ext cx="811502" cy="695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05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2" y="0"/>
            <a:ext cx="9723767" cy="14051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 of linear differential equations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509043" y="1405118"/>
            <a:ext cx="651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dirty="0">
                <a:solidFill>
                  <a:srgbClr val="FF0000"/>
                </a:solidFill>
              </a:rPr>
              <a:t>2</a:t>
            </a:r>
            <a:r>
              <a:rPr lang="hu-HU" sz="3200" b="1" dirty="0" smtClean="0">
                <a:solidFill>
                  <a:srgbClr val="FF0000"/>
                </a:solidFill>
              </a:rPr>
              <a:t>D</a:t>
            </a:r>
            <a:endParaRPr lang="en-US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1343025" y="2256593"/>
                <a:ext cx="6096000" cy="77457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 hangingPunct="0">
                  <a:spcBef>
                    <a:spcPts val="600"/>
                  </a:spcBef>
                  <a:spcAft>
                    <a:spcPts val="400"/>
                  </a:spcAft>
                  <a:tabLst>
                    <a:tab pos="431800" algn="l"/>
                    <a:tab pos="6120765" algn="r"/>
                  </a:tabLst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i="1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a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11</a:t>
                </a:r>
                <a:r>
                  <a:rPr lang="hu-HU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+ a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12</a:t>
                </a:r>
                <a:r>
                  <a:rPr lang="hu-HU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endParaRPr lang="hu-HU" i="1" dirty="0" smtClean="0">
                  <a:effectLst/>
                  <a:latin typeface="Cambria Math" panose="02040503050406030204" pitchFamily="18" charset="0"/>
                </a:endParaRPr>
              </a:p>
              <a:p>
                <a:pPr algn="just" hangingPunct="0">
                  <a:spcBef>
                    <a:spcPts val="600"/>
                  </a:spcBef>
                  <a:spcAft>
                    <a:spcPts val="400"/>
                  </a:spcAft>
                  <a:tabLst>
                    <a:tab pos="431800" algn="l"/>
                    <a:tab pos="6120765" algn="r"/>
                  </a:tabLst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i="1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a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21</a:t>
                </a:r>
                <a:r>
                  <a:rPr lang="hu-HU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+ a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22</a:t>
                </a:r>
                <a:r>
                  <a:rPr lang="hu-HU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endParaRPr lang="en-US" dirty="0"/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25" y="2256593"/>
                <a:ext cx="6096000" cy="774571"/>
              </a:xfrm>
              <a:prstGeom prst="rect">
                <a:avLst/>
              </a:prstGeom>
              <a:blipFill rotWithShape="0">
                <a:blip r:embed="rId2"/>
                <a:stretch>
                  <a:fillRect t="-3937" b="-11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1236731" y="3438473"/>
                <a:ext cx="4115678" cy="8272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i="1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 i="1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hu-HU" baseline="-250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 i="1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x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hu-HU" i="1" baseline="-25000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   </a:t>
                </a:r>
                <a:r>
                  <a:rPr lang="hu-HU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b="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  <m:r>
                                    <a:rPr lang="hu-HU" b="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effectLst/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hu-H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hu-HU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</a:t>
                </a:r>
                <a:r>
                  <a:rPr lang="hu-HU" i="1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en-US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 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0) = </a:t>
                </a:r>
                <a:r>
                  <a:rPr lang="hu-HU" i="1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en-US" baseline="-250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731" y="3438473"/>
                <a:ext cx="4115678" cy="827214"/>
              </a:xfrm>
              <a:prstGeom prst="rect">
                <a:avLst/>
              </a:prstGeom>
              <a:blipFill rotWithShape="0"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Egyenes összekötő nyíllal 6"/>
          <p:cNvCxnSpPr/>
          <p:nvPr/>
        </p:nvCxnSpPr>
        <p:spPr>
          <a:xfrm>
            <a:off x="4893358" y="2658856"/>
            <a:ext cx="18913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/>
              <p:cNvSpPr/>
              <p:nvPr/>
            </p:nvSpPr>
            <p:spPr>
              <a:xfrm>
                <a:off x="8637707" y="2256593"/>
                <a:ext cx="138531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32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3200" i="1" u="sng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32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sz="3200" i="1" u="sng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3200" dirty="0"/>
              </a:p>
            </p:txBody>
          </p:sp>
        </mc:Choice>
        <mc:Fallback xmlns=""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7707" y="2256593"/>
                <a:ext cx="1385316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15625" r="-3084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zövegdoboz 8"/>
          <p:cNvSpPr txBox="1"/>
          <p:nvPr/>
        </p:nvSpPr>
        <p:spPr>
          <a:xfrm>
            <a:off x="1058532" y="4600575"/>
            <a:ext cx="288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accent5"/>
                </a:solidFill>
              </a:rPr>
              <a:t>(i) </a:t>
            </a:r>
            <a:r>
              <a:rPr lang="en-US" dirty="0">
                <a:solidFill>
                  <a:schemeClr val="accent5"/>
                </a:solidFill>
              </a:rPr>
              <a:t>What is the steady state?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églalap 9"/>
              <p:cNvSpPr/>
              <p:nvPr/>
            </p:nvSpPr>
            <p:spPr>
              <a:xfrm>
                <a:off x="1420482" y="5073962"/>
                <a:ext cx="216341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hu-HU" sz="24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sz="2400" i="1" u="sng"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hu-HU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hu-HU" sz="24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 → </a:t>
                </a:r>
                <a:r>
                  <a:rPr lang="hu-HU" sz="2400" b="1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sz="2400" i="1" u="sng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r>
                  <a:rPr lang="hu-HU" sz="2400" i="1" u="sng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hu-HU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:r>
                  <a:rPr lang="hu-HU" sz="2400" u="sng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hu-HU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10" name="Téglalap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0482" y="5073962"/>
                <a:ext cx="2163413" cy="461665"/>
              </a:xfrm>
              <a:prstGeom prst="rect">
                <a:avLst/>
              </a:prstGeom>
              <a:blipFill rotWithShape="0">
                <a:blip r:embed="rId5"/>
                <a:stretch>
                  <a:fillRect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églalap 10"/>
          <p:cNvSpPr/>
          <p:nvPr/>
        </p:nvSpPr>
        <p:spPr>
          <a:xfrm>
            <a:off x="1952651" y="6321574"/>
            <a:ext cx="885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sz="2400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ss</a:t>
            </a:r>
            <a:r>
              <a:rPr lang="hu-H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hu-HU" sz="24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4718698" y="4578662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accent5"/>
                </a:solidFill>
              </a:rPr>
              <a:t>(</a:t>
            </a:r>
            <a:r>
              <a:rPr lang="hu-HU" dirty="0" err="1" smtClean="0">
                <a:solidFill>
                  <a:schemeClr val="accent5"/>
                </a:solidFill>
              </a:rPr>
              <a:t>ii</a:t>
            </a:r>
            <a:r>
              <a:rPr lang="hu-HU" dirty="0">
                <a:solidFill>
                  <a:schemeClr val="accent5"/>
                </a:solidFill>
              </a:rPr>
              <a:t>) </a:t>
            </a:r>
            <a:r>
              <a:rPr lang="hu-HU" dirty="0" err="1" smtClean="0">
                <a:solidFill>
                  <a:schemeClr val="accent5"/>
                </a:solidFill>
              </a:rPr>
              <a:t>Solution</a:t>
            </a:r>
            <a:r>
              <a:rPr lang="en-US" dirty="0" smtClean="0">
                <a:solidFill>
                  <a:schemeClr val="accent5"/>
                </a:solidFill>
              </a:rPr>
              <a:t>?</a:t>
            </a:r>
            <a:endParaRPr lang="en-US" dirty="0">
              <a:solidFill>
                <a:schemeClr val="accent5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Szövegdoboz 13"/>
              <p:cNvSpPr txBox="1"/>
              <p:nvPr/>
            </p:nvSpPr>
            <p:spPr>
              <a:xfrm>
                <a:off x="4893358" y="5082875"/>
                <a:ext cx="1325812" cy="3561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)=</m:t>
                      </m:r>
                      <m:bar>
                        <m:bar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sSub>
                            <m:sSub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bar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b>
                            <m:sSub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Szövegdoboz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3358" y="5082875"/>
                <a:ext cx="1325812" cy="356188"/>
              </a:xfrm>
              <a:prstGeom prst="rect">
                <a:avLst/>
              </a:prstGeom>
              <a:blipFill rotWithShape="0">
                <a:blip r:embed="rId6"/>
                <a:stretch>
                  <a:fillRect l="-2304" t="-1724" r="-1382" b="-1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églalap 18"/>
          <p:cNvSpPr/>
          <p:nvPr/>
        </p:nvSpPr>
        <p:spPr>
          <a:xfrm>
            <a:off x="1563357" y="5535627"/>
            <a:ext cx="2304409" cy="774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spcBef>
                <a:spcPts val="600"/>
              </a:spcBef>
              <a:spcAft>
                <a:spcPts val="400"/>
              </a:spcAft>
              <a:tabLst>
                <a:tab pos="431800" algn="l"/>
                <a:tab pos="6120765" algn="r"/>
              </a:tabLst>
            </a:pP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 =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hu-HU" i="1" dirty="0" smtClean="0">
              <a:latin typeface="Cambria Math" panose="02040503050406030204" pitchFamily="18" charset="0"/>
            </a:endParaRPr>
          </a:p>
          <a:p>
            <a:pPr algn="just" hangingPunct="0">
              <a:spcBef>
                <a:spcPts val="600"/>
              </a:spcBef>
              <a:spcAft>
                <a:spcPts val="400"/>
              </a:spcAft>
              <a:tabLst>
                <a:tab pos="431800" algn="l"/>
                <a:tab pos="6120765" algn="r"/>
              </a:tabLst>
            </a:pPr>
            <a:r>
              <a:rPr lang="hu-HU" dirty="0" smtClean="0">
                <a:latin typeface="Cambria Math" panose="02040503050406030204" pitchFamily="18" charset="0"/>
                <a:ea typeface="Times New Roman" panose="02020603050405020304" pitchFamily="18" charset="0"/>
              </a:rPr>
              <a:t>0</a:t>
            </a:r>
            <a:r>
              <a:rPr lang="hu-HU" i="1" dirty="0" smtClean="0">
                <a:latin typeface="Cambria Math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dirty="0"/>
          </a:p>
        </p:txBody>
      </p:sp>
      <p:sp>
        <p:nvSpPr>
          <p:cNvPr id="20" name="Téglalap 19"/>
          <p:cNvSpPr/>
          <p:nvPr/>
        </p:nvSpPr>
        <p:spPr>
          <a:xfrm>
            <a:off x="4447516" y="5956433"/>
            <a:ext cx="1285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eigenvector</a:t>
            </a:r>
            <a:endParaRPr lang="en-US" dirty="0"/>
          </a:p>
        </p:txBody>
      </p:sp>
      <p:sp>
        <p:nvSpPr>
          <p:cNvPr id="21" name="Téglalap 20"/>
          <p:cNvSpPr/>
          <p:nvPr/>
        </p:nvSpPr>
        <p:spPr>
          <a:xfrm>
            <a:off x="6036976" y="5956433"/>
            <a:ext cx="1722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e</a:t>
            </a:r>
            <a:r>
              <a:rPr lang="en-US" dirty="0" err="1" smtClean="0"/>
              <a:t>igenvalue</a:t>
            </a:r>
            <a:r>
              <a:rPr lang="hu-HU" dirty="0" smtClean="0"/>
              <a:t>s of </a:t>
            </a:r>
            <a:r>
              <a:rPr lang="hu-HU" b="1" dirty="0" smtClean="0"/>
              <a:t>A</a:t>
            </a:r>
            <a:endParaRPr lang="en-US" b="1" dirty="0"/>
          </a:p>
        </p:txBody>
      </p:sp>
      <p:cxnSp>
        <p:nvCxnSpPr>
          <p:cNvPr id="23" name="Egyenes összekötő nyíllal 22"/>
          <p:cNvCxnSpPr>
            <a:stCxn id="20" idx="0"/>
          </p:cNvCxnSpPr>
          <p:nvPr/>
        </p:nvCxnSpPr>
        <p:spPr>
          <a:xfrm flipV="1">
            <a:off x="5090160" y="5374640"/>
            <a:ext cx="574040" cy="581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nyíllal 24"/>
          <p:cNvCxnSpPr>
            <a:stCxn id="21" idx="0"/>
          </p:cNvCxnSpPr>
          <p:nvPr/>
        </p:nvCxnSpPr>
        <p:spPr>
          <a:xfrm flipH="1" flipV="1">
            <a:off x="6036979" y="5260969"/>
            <a:ext cx="861195" cy="695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églalap 12"/>
          <p:cNvSpPr/>
          <p:nvPr/>
        </p:nvSpPr>
        <p:spPr>
          <a:xfrm>
            <a:off x="8871577" y="3645932"/>
            <a:ext cx="1544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det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hu-H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= 0</a:t>
            </a:r>
            <a:endParaRPr lang="en-US" dirty="0"/>
          </a:p>
        </p:txBody>
      </p:sp>
      <p:sp>
        <p:nvSpPr>
          <p:cNvPr id="22" name="Téglalap 21"/>
          <p:cNvSpPr/>
          <p:nvPr/>
        </p:nvSpPr>
        <p:spPr>
          <a:xfrm>
            <a:off x="8871577" y="3276600"/>
            <a:ext cx="1623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Eigenvalue</a:t>
            </a:r>
            <a:r>
              <a:rPr lang="hu-HU" dirty="0" smtClean="0"/>
              <a:t> of </a:t>
            </a:r>
            <a:r>
              <a:rPr lang="hu-HU" b="1" dirty="0" smtClean="0"/>
              <a:t>A</a:t>
            </a:r>
            <a:endParaRPr lang="en-US" b="1" dirty="0"/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97382" y="4320380"/>
            <a:ext cx="1095375" cy="9525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églalap 23"/>
              <p:cNvSpPr/>
              <p:nvPr/>
            </p:nvSpPr>
            <p:spPr>
              <a:xfrm>
                <a:off x="8219713" y="4600575"/>
                <a:ext cx="1611531" cy="550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hu-H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4" name="Téglalap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9713" y="4600575"/>
                <a:ext cx="1611531" cy="550215"/>
              </a:xfrm>
              <a:prstGeom prst="rect">
                <a:avLst/>
              </a:prstGeom>
              <a:blipFill rotWithShape="0">
                <a:blip r:embed="rId8"/>
                <a:stretch>
                  <a:fillRect l="-3019" b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Egyenes összekötő nyíllal 26"/>
          <p:cNvCxnSpPr>
            <a:stCxn id="18" idx="0"/>
          </p:cNvCxnSpPr>
          <p:nvPr/>
        </p:nvCxnSpPr>
        <p:spPr>
          <a:xfrm flipH="1" flipV="1">
            <a:off x="9868072" y="3929866"/>
            <a:ext cx="1176998" cy="390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/>
          <p:cNvCxnSpPr/>
          <p:nvPr/>
        </p:nvCxnSpPr>
        <p:spPr>
          <a:xfrm flipV="1">
            <a:off x="9185558" y="3933467"/>
            <a:ext cx="212718" cy="552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églalap 31"/>
              <p:cNvSpPr/>
              <p:nvPr/>
            </p:nvSpPr>
            <p:spPr>
              <a:xfrm>
                <a:off x="8537424" y="5300443"/>
                <a:ext cx="2971198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det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latin typeface="Times New Roman" panose="02020603050405020304" pitchFamily="18" charset="0"/>
                                      <a:ea typeface="Times New Roman" panose="02020603050405020304" pitchFamily="18" charset="0"/>
                                    </a:rPr>
                                    <m:t>a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  <m:r>
                                <a:rPr lang="hu-HU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2" name="Téglalap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7424" y="5300443"/>
                <a:ext cx="2971198" cy="616515"/>
              </a:xfrm>
              <a:prstGeom prst="rect">
                <a:avLst/>
              </a:prstGeom>
              <a:blipFill rotWithShape="0">
                <a:blip r:embed="rId9"/>
                <a:stretch>
                  <a:fillRect l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églalap 32"/>
          <p:cNvSpPr/>
          <p:nvPr/>
        </p:nvSpPr>
        <p:spPr>
          <a:xfrm>
            <a:off x="8065431" y="6183074"/>
            <a:ext cx="3605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(a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+a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hu-H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(a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hu-H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</a:t>
            </a:r>
            <a:r>
              <a:rPr lang="hu-H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83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0482" y="0"/>
            <a:ext cx="9723767" cy="14051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 of linear differential equations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509043" y="1405118"/>
            <a:ext cx="651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dirty="0">
                <a:solidFill>
                  <a:srgbClr val="FF0000"/>
                </a:solidFill>
              </a:rPr>
              <a:t>2</a:t>
            </a:r>
            <a:r>
              <a:rPr lang="hu-HU" sz="3200" b="1" dirty="0" smtClean="0">
                <a:solidFill>
                  <a:srgbClr val="FF0000"/>
                </a:solidFill>
              </a:rPr>
              <a:t>D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227" y="1938592"/>
            <a:ext cx="8299974" cy="491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69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931</Words>
  <Application>Microsoft Office PowerPoint</Application>
  <PresentationFormat>Szélesvásznú</PresentationFormat>
  <Paragraphs>293</Paragraphs>
  <Slides>21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Symbol</vt:lpstr>
      <vt:lpstr>Times New Roman</vt:lpstr>
      <vt:lpstr>Office-téma</vt:lpstr>
      <vt:lpstr>Equation.3</vt:lpstr>
      <vt:lpstr>Dynamical systems linear stability analysis </vt:lpstr>
      <vt:lpstr>Introduction </vt:lpstr>
      <vt:lpstr>Chemical kinetics</vt:lpstr>
      <vt:lpstr>Chemical kinetics</vt:lpstr>
      <vt:lpstr>Examples</vt:lpstr>
      <vt:lpstr>Set of linear differential equations</vt:lpstr>
      <vt:lpstr>Set of linear differential equations</vt:lpstr>
      <vt:lpstr>Set of linear differential equations</vt:lpstr>
      <vt:lpstr>Set of linear differential equations</vt:lpstr>
      <vt:lpstr>Set of linear differential equations</vt:lpstr>
      <vt:lpstr>Set of linear differential equations</vt:lpstr>
      <vt:lpstr>Phase portrait</vt:lpstr>
      <vt:lpstr>Set of non-linear differential equations Linear stability analysis</vt:lpstr>
      <vt:lpstr>Set of non-linear differential equations Linear stability analysis</vt:lpstr>
      <vt:lpstr>Set of non-linear differential equations Linear stability analysis</vt:lpstr>
      <vt:lpstr>Problem</vt:lpstr>
      <vt:lpstr>Problem</vt:lpstr>
      <vt:lpstr>Problem</vt:lpstr>
      <vt:lpstr>Problem</vt:lpstr>
      <vt:lpstr>Problem</vt:lpstr>
      <vt:lpstr>Problem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systems linear stability analysis </dc:title>
  <dc:creator>Windows-felhasználó</dc:creator>
  <cp:lastModifiedBy>Windows-felhasználó</cp:lastModifiedBy>
  <cp:revision>65</cp:revision>
  <dcterms:created xsi:type="dcterms:W3CDTF">2021-03-19T08:08:10Z</dcterms:created>
  <dcterms:modified xsi:type="dcterms:W3CDTF">2021-03-19T16:18:47Z</dcterms:modified>
</cp:coreProperties>
</file>