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78" r:id="rId4"/>
    <p:sldId id="282" r:id="rId5"/>
    <p:sldId id="279" r:id="rId6"/>
    <p:sldId id="275" r:id="rId7"/>
    <p:sldId id="280" r:id="rId8"/>
    <p:sldId id="276" r:id="rId9"/>
    <p:sldId id="265" r:id="rId10"/>
    <p:sldId id="273" r:id="rId11"/>
    <p:sldId id="272" r:id="rId12"/>
    <p:sldId id="271" r:id="rId13"/>
    <p:sldId id="270" r:id="rId14"/>
    <p:sldId id="269" r:id="rId15"/>
    <p:sldId id="268" r:id="rId16"/>
    <p:sldId id="266" r:id="rId17"/>
    <p:sldId id="274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Világos stílus 3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7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585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952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146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514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991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716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403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637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565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753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64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8D18-9C35-4955-A507-7A664B4AA917}" type="datetimeFigureOut">
              <a:rPr lang="hu-HU" smtClean="0"/>
              <a:t>2021. 04. 23.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E94E-2B0D-4555-9111-BE74C5C5B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531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églalap 3"/>
              <p:cNvSpPr/>
              <p:nvPr/>
            </p:nvSpPr>
            <p:spPr>
              <a:xfrm>
                <a:off x="467544" y="404664"/>
                <a:ext cx="7200800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rgbClr val="FF0000"/>
                    </a:solidFill>
                  </a:rPr>
                  <a:t>De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Morgan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’ Laws</a:t>
                </a:r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 smtClean="0">
                    <a:solidFill>
                      <a:srgbClr val="FF0000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rgbClr val="FF0000"/>
                  </a:solidFill>
                </a:endParaRPr>
              </a:p>
              <a:p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                                 </a:t>
                </a:r>
                <a:r>
                  <a:rPr lang="hu-HU" dirty="0" smtClean="0"/>
                  <a:t>A + B                                     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7200800" cy="2862322"/>
              </a:xfrm>
              <a:prstGeom prst="rect">
                <a:avLst/>
              </a:prstGeom>
              <a:blipFill>
                <a:blip r:embed="rId2"/>
                <a:stretch>
                  <a:fillRect l="-762" t="-106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32" y="1511777"/>
            <a:ext cx="1278236" cy="817583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858" y="1439578"/>
            <a:ext cx="1328332" cy="84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  <a:blipFill rotWithShape="1">
                <a:blip r:embed="rId2"/>
                <a:stretch>
                  <a:fillRect l="-748" b="-246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34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  <a:blipFill rotWithShape="1">
                <a:blip r:embed="rId2"/>
                <a:stretch>
                  <a:fillRect l="-748" b="-246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32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12590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  <a:sym typeface="Symbol"/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1259063"/>
              </a:xfrm>
              <a:prstGeom prst="rect">
                <a:avLst/>
              </a:prstGeom>
              <a:blipFill rotWithShape="1">
                <a:blip r:embed="rId2"/>
                <a:stretch>
                  <a:fillRect l="-748" t="-966" b="-676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78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15360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  <a:sym typeface="Symbol"/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( A + B ) ∙ ( A + C )</a:t>
                </a: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 </a:t>
                </a: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1536062"/>
              </a:xfrm>
              <a:prstGeom prst="rect">
                <a:avLst/>
              </a:prstGeom>
              <a:blipFill rotWithShape="1">
                <a:blip r:embed="rId2"/>
                <a:stretch>
                  <a:fillRect l="-748" t="-7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98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  <a:sym typeface="Symbol"/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( A + B ) ∙ ( A + C )</a:t>
                </a: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 </a:t>
                </a:r>
              </a:p>
              <a:p>
                <a:r>
                  <a:rPr lang="en-US" dirty="0" smtClean="0"/>
                  <a:t>or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r>
                  <a:rPr lang="hu-HU" dirty="0">
                    <a:solidFill>
                      <a:schemeClr val="tx1"/>
                    </a:solidFill>
                  </a:rPr>
                  <a:t>  = </a:t>
                </a:r>
                <a14:m>
                  <m:oMath xmlns:m="http://schemas.openxmlformats.org/officeDocument/2006/math"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  <a:blipFill>
                <a:blip r:embed="rId2"/>
                <a:stretch>
                  <a:fillRect l="-748" t="-508" b="-304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191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d>
                          <m:dPr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>
                                    <a:solidFill>
                                      <a:schemeClr val="tx1"/>
                                    </a:solidFill>
                                  </a:rPr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tx1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  <a:sym typeface="Symbol"/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  <a:sym typeface="Symbol"/>
                  </a:rPr>
                  <a:t></a:t>
                </a:r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  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( A + B ) ∙ ( A + C )</a:t>
                </a:r>
              </a:p>
              <a:p>
                <a:r>
                  <a:rPr lang="hu-HU" dirty="0">
                    <a:solidFill>
                      <a:schemeClr val="tx1"/>
                    </a:solidFill>
                  </a:rPr>
                  <a:t> </a:t>
                </a:r>
              </a:p>
              <a:p>
                <a:r>
                  <a:rPr lang="en-US" dirty="0" smtClean="0"/>
                  <a:t>or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>
                    <a:solidFill>
                      <a:schemeClr val="tx1"/>
                    </a:solidFill>
                    <a:sym typeface="Symbol"/>
                  </a:rPr>
                  <a:t></a:t>
                </a:r>
                <a:r>
                  <a:rPr lang="hu-HU" dirty="0">
                    <a:solidFill>
                      <a:schemeClr val="tx1"/>
                    </a:solidFill>
                  </a:rPr>
                  <a:t>  = </a:t>
                </a:r>
                <a14:m>
                  <m:oMath xmlns:m="http://schemas.openxmlformats.org/officeDocument/2006/math"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( A + B ) ∙ ( A + C )</a:t>
                </a: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  <a:blipFill>
                <a:blip r:embed="rId2"/>
                <a:stretch>
                  <a:fillRect l="-748" t="-508" b="-304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409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B </a:t>
                </a:r>
                <a:r>
                  <a:rPr lang="hu-HU" dirty="0">
                    <a:solidFill>
                      <a:srgbClr val="FF0000"/>
                    </a:solidFill>
                  </a:rPr>
                  <a:t>∙</a:t>
                </a:r>
                <a:r>
                  <a:rPr lang="hu-HU" dirty="0"/>
                  <a:t>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∙ </m:t>
                        </m:r>
                        <m:d>
                          <m:d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/>
                                  <m:t>B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smtClean="0">
                                <a:solidFill>
                                  <a:srgbClr val="FF0000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acc>
                              <m:accPr>
                                <m:chr m:val="̅"/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hu-HU"/>
                                  <m:t>C</m:t>
                                </m:r>
                              </m:e>
                            </m:acc>
                          </m:e>
                        </m:d>
                      </m:e>
                    </m:acc>
                  </m:oMath>
                </a14:m>
                <a:r>
                  <a:rPr lang="hu-HU" dirty="0"/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= </a:t>
                </a:r>
                <a:r>
                  <a:rPr lang="hu-HU" dirty="0">
                    <a:sym typeface="Symbol"/>
                  </a:rPr>
                  <a:t></a:t>
                </a:r>
                <a:endParaRPr lang="hu-HU" dirty="0"/>
              </a:p>
              <a:p>
                <a:endParaRPr lang="hu-HU" dirty="0" smtClean="0">
                  <a:sym typeface="Symbol"/>
                </a:endParaRPr>
              </a:p>
              <a:p>
                <a:r>
                  <a:rPr lang="hu-HU" dirty="0" smtClean="0">
                    <a:sym typeface="Symbol"/>
                  </a:rPr>
                  <a:t></a:t>
                </a:r>
                <a:endParaRPr lang="hu-HU" dirty="0"/>
              </a:p>
              <a:p>
                <a:r>
                  <a:rPr lang="hu-HU" dirty="0"/>
                  <a:t>   =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r>
                  <a:rPr lang="hu-HU" dirty="0"/>
                  <a:t> =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rgbClr val="FF0000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= (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B ) </a:t>
                </a:r>
                <a:r>
                  <a:rPr lang="hu-HU" dirty="0">
                    <a:solidFill>
                      <a:srgbClr val="FF0000"/>
                    </a:solidFill>
                  </a:rPr>
                  <a:t>∙</a:t>
                </a:r>
                <a:r>
                  <a:rPr lang="hu-HU" dirty="0"/>
                  <a:t> (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C )</a:t>
                </a:r>
              </a:p>
              <a:p>
                <a:r>
                  <a:rPr lang="hu-HU" dirty="0"/>
                  <a:t> </a:t>
                </a:r>
              </a:p>
              <a:p>
                <a:r>
                  <a:rPr lang="en-US" dirty="0" smtClean="0"/>
                  <a:t>or</a:t>
                </a:r>
                <a:endParaRPr lang="hu-HU" dirty="0" smtClean="0"/>
              </a:p>
              <a:p>
                <a:endParaRPr lang="hu-HU" dirty="0"/>
              </a:p>
              <a:p>
                <a:r>
                  <a:rPr lang="hu-HU" dirty="0">
                    <a:sym typeface="Symbol"/>
                  </a:rPr>
                  <a:t></a:t>
                </a:r>
                <a:r>
                  <a:rPr lang="hu-HU" dirty="0"/>
                  <a:t>  =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rgbClr val="FF0000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  <m:r>
                      <a:rPr lang="hu-HU" i="1">
                        <a:latin typeface="Cambria Math"/>
                      </a:rPr>
                      <m:t> </m:t>
                    </m:r>
                  </m:oMath>
                </a14:m>
                <a:r>
                  <a:rPr lang="hu-HU" dirty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</m:e>
                    </m:acc>
                    <m:r>
                      <a:rPr lang="hu-HU" i="1">
                        <a:latin typeface="Cambria Math"/>
                      </a:rPr>
                      <m:t> </m:t>
                    </m:r>
                    <m:r>
                      <a:rPr lang="hu-HU" i="1" smtClean="0">
                        <a:solidFill>
                          <a:srgbClr val="FF0000"/>
                        </a:solidFill>
                        <a:latin typeface="Cambria Math"/>
                      </a:rPr>
                      <m:t>∙</m:t>
                    </m:r>
                    <m:r>
                      <a:rPr lang="hu-HU" i="1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= (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B ) </a:t>
                </a:r>
                <a:r>
                  <a:rPr lang="hu-HU" dirty="0">
                    <a:solidFill>
                      <a:srgbClr val="FF0000"/>
                    </a:solidFill>
                  </a:rPr>
                  <a:t>∙</a:t>
                </a:r>
                <a:r>
                  <a:rPr lang="hu-HU" dirty="0"/>
                  <a:t> (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C )</a:t>
                </a: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2404441"/>
              </a:xfrm>
              <a:prstGeom prst="rect">
                <a:avLst/>
              </a:prstGeom>
              <a:blipFill>
                <a:blip r:embed="rId2"/>
                <a:stretch>
                  <a:fillRect l="-748" t="-508" b="-304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29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56983"/>
              </p:ext>
            </p:extLst>
          </p:nvPr>
        </p:nvGraphicFramePr>
        <p:xfrm>
          <a:off x="999619" y="2420888"/>
          <a:ext cx="3096344" cy="246888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15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B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Y = A + B ∙ C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0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0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0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0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1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1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1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</a:rPr>
                        <a:t>1</a:t>
                      </a:r>
                      <a:endParaRPr lang="hu-HU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hu-H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hu-H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78188" y="3040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971600" y="1412776"/>
                <a:ext cx="4536504" cy="398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A </a:t>
                </a:r>
                <a:r>
                  <a:rPr lang="hu-HU" dirty="0">
                    <a:solidFill>
                      <a:srgbClr val="FF0000"/>
                    </a:solidFill>
                  </a:rPr>
                  <a:t>+</a:t>
                </a:r>
                <a:r>
                  <a:rPr lang="hu-HU" dirty="0"/>
                  <a:t> B </a:t>
                </a:r>
                <a:r>
                  <a:rPr lang="hu-HU" dirty="0">
                    <a:solidFill>
                      <a:srgbClr val="FF0000"/>
                    </a:solidFill>
                  </a:rPr>
                  <a:t>∙</a:t>
                </a:r>
                <a:r>
                  <a:rPr lang="hu-HU" dirty="0"/>
                  <a:t> C </a:t>
                </a:r>
                <a:r>
                  <a:rPr lang="hu-HU" dirty="0" smtClean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=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rgbClr val="00B05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rgbClr val="00B05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rgbClr val="00B05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rgbClr val="00B05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00B050"/>
                                </a:solidFill>
                              </a:rPr>
                              <m:t>C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 </m:t>
                        </m:r>
                      </m:e>
                    </m:acc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412776"/>
                <a:ext cx="4536504" cy="398699"/>
              </a:xfrm>
              <a:prstGeom prst="rect">
                <a:avLst/>
              </a:prstGeom>
              <a:blipFill rotWithShape="1">
                <a:blip r:embed="rId2"/>
                <a:stretch>
                  <a:fillRect l="-1074" b="-246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711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467544" y="404664"/>
                <a:ext cx="7200800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rgbClr val="FF0000"/>
                    </a:solidFill>
                  </a:rPr>
                  <a:t>De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Morgan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’ Laws</a:t>
                </a:r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 smtClean="0">
                    <a:solidFill>
                      <a:srgbClr val="FF0000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rgbClr val="FF0000"/>
                  </a:solidFill>
                </a:endParaRPr>
              </a:p>
              <a:p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                                 </a:t>
                </a:r>
                <a:r>
                  <a:rPr lang="hu-HU" dirty="0" smtClean="0"/>
                  <a:t>A + B                                     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r>
                  <a:rPr lang="hu-HU" dirty="0" smtClean="0">
                    <a:solidFill>
                      <a:srgbClr val="FF0000"/>
                    </a:solidFill>
                  </a:rPr>
                  <a:t>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 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chemeClr val="tx1"/>
                        </a:solidFill>
                      </a:rPr>
                      <m:t>  </m:t>
                    </m:r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   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chemeClr val="tx1"/>
                        </a:solidFill>
                      </a:rPr>
                      <m:t>    </m:t>
                    </m:r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              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  <m:r>
                      <a:rPr lang="hu-HU" b="0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                         </m:t>
                    </m:r>
                    <m:r>
                      <a:rPr lang="hu-HU" b="0" i="1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7200800" cy="3416320"/>
              </a:xfrm>
              <a:prstGeom prst="rect">
                <a:avLst/>
              </a:prstGeom>
              <a:blipFill>
                <a:blip r:embed="rId2"/>
                <a:stretch>
                  <a:fillRect l="-762" t="-89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32" y="1511777"/>
            <a:ext cx="1278236" cy="81758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566" y="2454923"/>
            <a:ext cx="1328332" cy="849625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454923"/>
            <a:ext cx="1328331" cy="849625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454922"/>
            <a:ext cx="1328332" cy="849625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858" y="1439578"/>
            <a:ext cx="1328332" cy="84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0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églalap 3"/>
              <p:cNvSpPr/>
              <p:nvPr/>
            </p:nvSpPr>
            <p:spPr>
              <a:xfrm>
                <a:off x="467544" y="404664"/>
                <a:ext cx="7200800" cy="48013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>
                    <a:solidFill>
                      <a:srgbClr val="FF0000"/>
                    </a:solidFill>
                  </a:rPr>
                  <a:t>De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>
                    <a:solidFill>
                      <a:srgbClr val="FF0000"/>
                    </a:solidFill>
                  </a:rPr>
                  <a:t>Morgan</a:t>
                </a:r>
                <a:r>
                  <a:rPr lang="en-US" dirty="0">
                    <a:solidFill>
                      <a:srgbClr val="FF0000"/>
                    </a:solidFill>
                  </a:rPr>
                  <a:t>’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Laws</a:t>
                </a:r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rgbClr val="FF0000"/>
                        </a:solidFill>
                      </a:rPr>
                      <m:t>+</m:t>
                    </m:r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r>
                  <a:rPr lang="hu-HU" dirty="0" smtClean="0">
                    <a:solidFill>
                      <a:srgbClr val="FF0000"/>
                    </a:solidFill>
                  </a:rPr>
                  <a:t>                                </a:t>
                </a:r>
                <a:r>
                  <a:rPr lang="hu-HU" dirty="0" smtClean="0"/>
                  <a:t>A </a:t>
                </a:r>
                <a:r>
                  <a:rPr lang="hu-HU" dirty="0" smtClean="0">
                    <a:latin typeface="Calibri"/>
                  </a:rPr>
                  <a:t>∙ B   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/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7200800" cy="4801314"/>
              </a:xfrm>
              <a:prstGeom prst="rect">
                <a:avLst/>
              </a:prstGeom>
              <a:blipFill>
                <a:blip r:embed="rId2"/>
                <a:stretch>
                  <a:fillRect l="-762" t="-6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31" y="3959906"/>
            <a:ext cx="1420035" cy="908280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005064"/>
            <a:ext cx="1328331" cy="84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467544" y="404664"/>
                <a:ext cx="7200800" cy="53553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>
                    <a:solidFill>
                      <a:srgbClr val="FF0000"/>
                    </a:solidFill>
                  </a:rPr>
                  <a:t>De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>
                    <a:solidFill>
                      <a:srgbClr val="FF0000"/>
                    </a:solidFill>
                  </a:rPr>
                  <a:t>Morgan</a:t>
                </a:r>
                <a:r>
                  <a:rPr lang="en-US" dirty="0">
                    <a:solidFill>
                      <a:srgbClr val="FF0000"/>
                    </a:solidFill>
                  </a:rPr>
                  <a:t>’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Laws</a:t>
                </a:r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rgbClr val="FF0000"/>
                        </a:solidFill>
                      </a:rPr>
                      <m:t>+</m:t>
                    </m:r>
                    <m:r>
                      <m:rPr>
                        <m:nor/>
                      </m:rPr>
                      <a:rPr lang="hu-HU">
                        <a:solidFill>
                          <a:srgbClr val="FF0000"/>
                        </a:solidFill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r>
                  <a:rPr lang="hu-HU" dirty="0" smtClean="0">
                    <a:solidFill>
                      <a:srgbClr val="FF0000"/>
                    </a:solidFill>
                  </a:rPr>
                  <a:t>                                </a:t>
                </a:r>
                <a:r>
                  <a:rPr lang="hu-HU" dirty="0" smtClean="0"/>
                  <a:t>A </a:t>
                </a:r>
                <a:r>
                  <a:rPr lang="hu-HU" dirty="0" smtClean="0">
                    <a:latin typeface="Calibri"/>
                  </a:rPr>
                  <a:t>∙ B   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/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</a:rPr>
                  <a:t>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chemeClr val="tx1"/>
                        </a:solidFill>
                      </a:rPr>
                      <m:t>        </m:t>
                    </m:r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                   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                         </m:t>
                    </m:r>
                    <m:r>
                      <a:rPr lang="hu-HU" b="0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r>
                      <a:rPr lang="hu-HU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hu-HU" b="0" i="0" smtClean="0">
                        <a:solidFill>
                          <a:schemeClr val="tx1"/>
                        </a:solidFill>
                      </a:rPr>
                      <m:t>+</m:t>
                    </m:r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7200800" cy="5355312"/>
              </a:xfrm>
              <a:prstGeom prst="rect">
                <a:avLst/>
              </a:prstGeom>
              <a:blipFill>
                <a:blip r:embed="rId2"/>
                <a:stretch>
                  <a:fillRect l="-762" t="-56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31" y="3959906"/>
            <a:ext cx="1420035" cy="90828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417" y="4935328"/>
            <a:ext cx="1328332" cy="849625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253" y="4913344"/>
            <a:ext cx="1328331" cy="849625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989" y="4913343"/>
            <a:ext cx="1328331" cy="849625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005064"/>
            <a:ext cx="1328331" cy="84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1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467544" y="404664"/>
                <a:ext cx="7200800" cy="26417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De</a:t>
                </a:r>
                <a:r>
                  <a:rPr lang="en-US" dirty="0"/>
                  <a:t> </a:t>
                </a:r>
                <a:r>
                  <a:rPr lang="hu-HU" dirty="0"/>
                  <a:t>Morgan</a:t>
                </a:r>
                <a:r>
                  <a:rPr lang="en-US" dirty="0"/>
                  <a:t>’ Laws</a:t>
                </a:r>
                <a:endParaRPr lang="hu-HU" dirty="0"/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>
                    <a:solidFill>
                      <a:srgbClr val="00B0F0"/>
                    </a:solidFill>
                  </a:rPr>
                  <a:t>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00B0F0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i="1" dirty="0" smtClean="0">
                    <a:solidFill>
                      <a:srgbClr val="FF0000"/>
                    </a:solidFill>
                    <a:latin typeface="Cambria Math"/>
                  </a:rPr>
                  <a:t>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  </a:t>
                </a:r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rgbClr val="00B0F0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>
                    <a:solidFill>
                      <a:srgbClr val="00B0F0"/>
                    </a:solidFill>
                  </a:rPr>
                  <a:t>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rgbClr val="00B0F0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 smtClean="0">
                    <a:solidFill>
                      <a:srgbClr val="FF0000"/>
                    </a:solidFill>
                  </a:rPr>
                  <a:t>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rgbClr val="FF0000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 smtClean="0">
                    <a:solidFill>
                      <a:srgbClr val="FF0000"/>
                    </a:solidFill>
                  </a:rPr>
                  <a:t>  </a:t>
                </a: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7200800" cy="2641749"/>
              </a:xfrm>
              <a:prstGeom prst="rect">
                <a:avLst/>
              </a:prstGeom>
              <a:blipFill>
                <a:blip r:embed="rId2"/>
                <a:stretch>
                  <a:fillRect l="-762" t="-115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197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899592" y="727881"/>
                <a:ext cx="4572000" cy="23376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dirty="0" smtClean="0"/>
                  <a:t>Let us show that</a:t>
                </a:r>
              </a:p>
              <a:p>
                <a:endParaRPr lang="en-US" dirty="0" smtClean="0"/>
              </a:p>
              <a:p>
                <a:r>
                  <a:rPr lang="hu-HU" dirty="0" smtClean="0"/>
                  <a:t>A </a:t>
                </a:r>
                <a:r>
                  <a:rPr lang="hu-HU" dirty="0"/>
                  <a:t>+ B ∙ C    </a:t>
                </a:r>
                <a:r>
                  <a:rPr lang="hu-HU" dirty="0">
                    <a:sym typeface="Symbol"/>
                  </a:rPr>
                  <a:t>      </a:t>
                </a:r>
                <a:r>
                  <a:rPr lang="hu-HU" dirty="0"/>
                  <a:t> ( A + B ) ∙ ( A + C )</a:t>
                </a:r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Y = A + B ∙ C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</a:t>
                </a:r>
              </a:p>
              <a:p>
                <a:r>
                  <a:rPr lang="hu-HU" dirty="0"/>
                  <a:t> </a:t>
                </a:r>
                <a:endParaRPr lang="hu-HU" dirty="0" smtClean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727881"/>
                <a:ext cx="4572000" cy="2337691"/>
              </a:xfrm>
              <a:prstGeom prst="rect">
                <a:avLst/>
              </a:prstGeom>
              <a:blipFill>
                <a:blip r:embed="rId2"/>
                <a:stretch>
                  <a:fillRect l="-1200" t="-130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34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899592" y="727881"/>
                <a:ext cx="4572000" cy="430592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hu-HU" dirty="0" smtClean="0"/>
                  <a:t>A </a:t>
                </a:r>
                <a:r>
                  <a:rPr lang="hu-HU" dirty="0"/>
                  <a:t>+ B ∙ C    </a:t>
                </a:r>
                <a:r>
                  <a:rPr lang="hu-HU" dirty="0">
                    <a:sym typeface="Symbol"/>
                  </a:rPr>
                  <a:t>      </a:t>
                </a:r>
                <a:r>
                  <a:rPr lang="hu-HU" dirty="0"/>
                  <a:t> ( A + B ) ∙ ( A + C )</a:t>
                </a:r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Y = A + B ∙ C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</a:t>
                </a:r>
              </a:p>
              <a:p>
                <a:r>
                  <a:rPr lang="hu-HU" dirty="0"/>
                  <a:t> </a:t>
                </a:r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r>
                      <a:rPr lang="hu-HU" b="0" i="1" smtClean="0">
                        <a:latin typeface="Cambria Math"/>
                      </a:rPr>
                      <m:t> </m:t>
                    </m:r>
                    <m:box>
                      <m:box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hu-HU" i="1">
                                <a:latin typeface="Cambria Math"/>
                              </a:rPr>
                              <m:t>?</m:t>
                            </m:r>
                          </m:e>
                        </m:groupChr>
                      </m:e>
                    </m:box>
                  </m:oMath>
                </a14:m>
                <a:r>
                  <a:rPr lang="hu-HU" dirty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box>
                      <m:box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r>
                          <a:rPr lang="hu-HU" b="0" i="1" smtClean="0">
                            <a:latin typeface="Cambria Math"/>
                          </a:rPr>
                          <m:t> </m:t>
                        </m:r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hu-HU" i="1">
                                <a:latin typeface="Cambria Math"/>
                              </a:rPr>
                              <m:t>?</m:t>
                            </m:r>
                          </m:e>
                        </m:groupChr>
                      </m:e>
                    </m:box>
                  </m:oMath>
                </a14:m>
                <a:r>
                  <a:rPr lang="hu-HU" dirty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box>
                      <m:box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r>
                          <a:rPr lang="hu-HU" b="0" i="1" smtClean="0">
                            <a:latin typeface="Cambria Math"/>
                          </a:rPr>
                          <m:t> </m:t>
                        </m:r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hu-HU" i="1">
                                <a:latin typeface="Cambria Math"/>
                              </a:rPr>
                              <m:t>?</m:t>
                            </m:r>
                          </m:e>
                        </m:groupChr>
                      </m:e>
                    </m:box>
                  </m:oMath>
                </a14:m>
                <a:r>
                  <a:rPr lang="hu-HU" dirty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 smtClean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727881"/>
                <a:ext cx="4572000" cy="4305922"/>
              </a:xfrm>
              <a:prstGeom prst="rect">
                <a:avLst/>
              </a:prstGeom>
              <a:blipFill>
                <a:blip r:embed="rId2"/>
                <a:stretch>
                  <a:fillRect l="-1200" t="-9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830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899592" y="727881"/>
                <a:ext cx="4572000" cy="332950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hu-HU" dirty="0" smtClean="0"/>
                  <a:t>Y = A + B ∙ C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/>
                  <a:t> </a:t>
                </a:r>
              </a:p>
              <a:p>
                <a:r>
                  <a:rPr lang="hu-HU" dirty="0"/>
                  <a:t> </a:t>
                </a:r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/>
                              <m:t>C</m:t>
                            </m:r>
                            <m:r>
                              <a:rPr lang="hu-HU"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r>
                      <a:rPr lang="hu-HU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hu-HU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rgbClr val="FF0000"/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/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/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/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box>
                      <m:boxPr>
                        <m:ctrlPr>
                          <a:rPr lang="hu-HU" i="1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r>
                          <a:rPr lang="hu-HU" b="0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hu-HU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/>
                          </a:rPr>
                          <m:t>≠</m:t>
                        </m:r>
                      </m:e>
                    </m:box>
                  </m:oMath>
                </a14:m>
                <a:r>
                  <a:rPr lang="hu-HU" dirty="0">
                    <a:solidFill>
                      <a:schemeClr val="bg1">
                        <a:lumMod val="65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 smtClean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:endParaRPr lang="hu-HU" dirty="0" smtClean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:endParaRPr lang="hu-HU" dirty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  <m:r>
                      <a:rPr lang="hu-HU" i="1">
                        <a:solidFill>
                          <a:schemeClr val="bg1">
                            <a:lumMod val="65000"/>
                          </a:schemeClr>
                        </a:solidFill>
                        <a:latin typeface="Cambria Math"/>
                      </a:rPr>
                      <m:t>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bg1">
                                <a:lumMod val="6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B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bg1">
                                    <a:lumMod val="65000"/>
                                  </a:schemeClr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 smtClean="0"/>
                  <a:t> </a:t>
                </a:r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727881"/>
                <a:ext cx="4572000" cy="3329501"/>
              </a:xfrm>
              <a:prstGeom prst="rect">
                <a:avLst/>
              </a:prstGeom>
              <a:blipFill rotWithShape="1">
                <a:blip r:embed="rId2"/>
                <a:stretch>
                  <a:fillRect l="-12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71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/>
                  <a:t>Y =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+ B ∙ C =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 b="0" i="0" smtClean="0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  <m:r>
                              <a:rPr lang="hu-HU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C</m:t>
                            </m:r>
                          </m:e>
                        </m:acc>
                      </m:e>
                    </m:acc>
                  </m:oMath>
                </a14:m>
                <a:endParaRPr lang="hu-H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7344816" cy="398699"/>
              </a:xfrm>
              <a:prstGeom prst="rect">
                <a:avLst/>
              </a:prstGeom>
              <a:blipFill rotWithShape="1">
                <a:blip r:embed="rId2"/>
                <a:stretch>
                  <a:fillRect l="-748" b="-246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Morgan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’ Laws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∙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a:rPr lang="hu-HU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  <m:r>
                      <m:rPr>
                        <m:nor/>
                      </m:rPr>
                      <a:rPr lang="hu-HU">
                        <a:solidFill>
                          <a:schemeClr val="tx1"/>
                        </a:solidFill>
                      </a:rPr>
                      <m:t> +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∙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:endParaRPr lang="hu-HU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 ∙ </m:t>
                            </m:r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A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 + </m:t>
                        </m:r>
                        <m:acc>
                          <m:accPr>
                            <m:chr m:val="̅"/>
                            <m:ctrlPr>
                              <a:rPr lang="hu-HU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hu-HU">
                                <a:solidFill>
                                  <a:schemeClr val="tx1"/>
                                </a:solidFill>
                              </a:rPr>
                              <m:t>B</m:t>
                            </m:r>
                          </m:e>
                        </m:acc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32656"/>
                <a:ext cx="1944215" cy="2087751"/>
              </a:xfrm>
              <a:prstGeom prst="rect">
                <a:avLst/>
              </a:prstGeom>
              <a:blipFill>
                <a:blip r:embed="rId3"/>
                <a:stretch>
                  <a:fillRect l="-2508" t="-1754" b="-409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30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258</Words>
  <Application>Microsoft Office PowerPoint</Application>
  <PresentationFormat>Diavetítés a képernyőre (4:3 oldalarány)</PresentationFormat>
  <Paragraphs>230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Symbol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Marian</dc:creator>
  <cp:lastModifiedBy>Marian</cp:lastModifiedBy>
  <cp:revision>18</cp:revision>
  <dcterms:created xsi:type="dcterms:W3CDTF">2020-04-28T10:31:51Z</dcterms:created>
  <dcterms:modified xsi:type="dcterms:W3CDTF">2021-04-23T14:30:43Z</dcterms:modified>
</cp:coreProperties>
</file>